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6" r:id="rId2"/>
    <p:sldMasterId id="2147483759" r:id="rId3"/>
    <p:sldMasterId id="2147483771" r:id="rId4"/>
    <p:sldMasterId id="2147483783" r:id="rId5"/>
    <p:sldMasterId id="2147483796" r:id="rId6"/>
  </p:sldMasterIdLst>
  <p:sldIdLst>
    <p:sldId id="356" r:id="rId7"/>
    <p:sldId id="302" r:id="rId8"/>
    <p:sldId id="357" r:id="rId9"/>
    <p:sldId id="331" r:id="rId10"/>
    <p:sldId id="258" r:id="rId11"/>
    <p:sldId id="259" r:id="rId12"/>
    <p:sldId id="295" r:id="rId13"/>
    <p:sldId id="332" r:id="rId14"/>
    <p:sldId id="333" r:id="rId15"/>
    <p:sldId id="334" r:id="rId16"/>
    <p:sldId id="358" r:id="rId17"/>
    <p:sldId id="335" r:id="rId18"/>
    <p:sldId id="336" r:id="rId19"/>
    <p:sldId id="338" r:id="rId20"/>
    <p:sldId id="339" r:id="rId21"/>
    <p:sldId id="341" r:id="rId22"/>
    <p:sldId id="359" r:id="rId23"/>
    <p:sldId id="360" r:id="rId24"/>
    <p:sldId id="361" r:id="rId25"/>
    <p:sldId id="362" r:id="rId26"/>
    <p:sldId id="370" r:id="rId27"/>
    <p:sldId id="363" r:id="rId28"/>
    <p:sldId id="364" r:id="rId29"/>
    <p:sldId id="365" r:id="rId30"/>
    <p:sldId id="366" r:id="rId31"/>
    <p:sldId id="368" r:id="rId32"/>
    <p:sldId id="379" r:id="rId33"/>
    <p:sldId id="371" r:id="rId34"/>
    <p:sldId id="372" r:id="rId35"/>
    <p:sldId id="373" r:id="rId36"/>
    <p:sldId id="380" r:id="rId37"/>
    <p:sldId id="349" r:id="rId38"/>
    <p:sldId id="275" r:id="rId39"/>
    <p:sldId id="374" r:id="rId40"/>
    <p:sldId id="276" r:id="rId41"/>
    <p:sldId id="381" r:id="rId42"/>
    <p:sldId id="375" r:id="rId43"/>
    <p:sldId id="382" r:id="rId44"/>
    <p:sldId id="376" r:id="rId45"/>
    <p:sldId id="377" r:id="rId46"/>
    <p:sldId id="378" r:id="rId47"/>
    <p:sldId id="383" r:id="rId48"/>
    <p:sldId id="301" r:id="rId4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0000"/>
    <a:srgbClr val="006600"/>
    <a:srgbClr val="CCFFCC"/>
    <a:srgbClr val="FFC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13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1/4/2022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FCB072C-F3CA-4949-8B34-E6E958FBADE4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8264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3A4F7-2305-44CA-86ED-81628BE4A4E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9063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8E5336C6-2184-4BA7-9F8C-4F5F12392B8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2313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0475" y="381000"/>
            <a:ext cx="7654925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333500"/>
            <a:ext cx="8212138" cy="4152900"/>
          </a:xfrm>
        </p:spPr>
        <p:txBody>
          <a:bodyPr/>
          <a:lstStyle/>
          <a:p>
            <a:pPr lvl="0"/>
            <a:r>
              <a:rPr lang="ko-KR" altLang="en-US" noProof="0"/>
              <a:t>표를 추가하려면 아이콘을 클릭하십시오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B2702-64B4-4121-A3CA-112C529DE66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5807006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B2702-64B4-4121-A3CA-112C529DE66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485650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F37F1-3A36-4853-AAD2-19AD42CB893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7654186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956DE-4682-4367-92D3-550649CECC4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304137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AC5E2-9F43-47F5-BE16-F3C7C939733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410856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EDE6C-7692-4868-978C-4E417D8680E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224293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ED35A-2356-4D9B-A229-08731429D19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315966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E901E-997C-4428-AFFD-CE6475DAE96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41984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9D008E-E4FB-4A5C-93A6-C242279C88C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  <a:lvl2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2pPr>
            <a:lvl3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3pPr>
            <a:lvl4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4pPr>
            <a:lvl5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5pPr>
          </a:lstStyle>
          <a:p>
            <a:pPr lvl="0" eaLnBrk="1" latinLnBrk="0" hangingPunct="1"/>
            <a:r>
              <a:rPr lang="ko-KR" altLang="en-US" dirty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/>
              <a:t>둘째 수준</a:t>
            </a:r>
          </a:p>
          <a:p>
            <a:pPr lvl="2" eaLnBrk="1" latinLnBrk="0" hangingPunct="1"/>
            <a:r>
              <a:rPr lang="ko-KR" altLang="en-US" dirty="0"/>
              <a:t>셋째 수준</a:t>
            </a:r>
          </a:p>
          <a:p>
            <a:pPr lvl="3" eaLnBrk="1" latinLnBrk="0" hangingPunct="1"/>
            <a:r>
              <a:rPr lang="ko-KR" altLang="en-US" dirty="0"/>
              <a:t>넷째 수준</a:t>
            </a:r>
          </a:p>
          <a:p>
            <a:pPr lvl="4" eaLnBrk="1" latinLnBrk="0" hangingPunct="1"/>
            <a:r>
              <a:rPr lang="ko-KR" altLang="en-US" dirty="0"/>
              <a:t>다섯째 수준</a:t>
            </a:r>
            <a:endParaRPr kumimoji="0" 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75E8709-1BFE-4C39-B6AD-55D23BEA1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" y="221296"/>
            <a:ext cx="570528" cy="102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34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707F5-2457-4AB2-8A3B-96410A21944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125424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937C2-B0D9-4CB1-9F2F-6D5FA132F35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9879175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40527-6AB5-449D-8379-BC351533DB2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390003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B9771-48A8-4BA0-ABF4-4EFA7C44651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77162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FE131-678F-48B8-BD8D-191497B8939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5467643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F965C-9A53-457A-AC50-599D1989118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5751085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DE261-01CB-4F21-B0B2-F1CBB61E338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2294246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F4013-464F-4905-BEE1-A616162BCD7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096077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2A272-9F15-4F84-A9D0-087741298C8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8417255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5D0B3-C738-46B5-BB4A-FBF3147120C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5741703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F6DD3DD-26FC-4191-A3D7-8F40F07557C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3242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A9B5E-FCC9-445E-B277-BBD9CC15088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5540962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DA70C-970A-464F-91E2-018078C1C98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568228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4178E-64CA-4609-9FE9-94A5BB89816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228276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EE83B-D1A1-4A12-8FAF-FBD4603DC6B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1061546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BB0D8-BAAB-4829-848C-947045230CB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955402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AC5A3-84ED-40E2-A155-DC0686FF73E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6785751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5F4E4-CDE1-49DD-B756-FB254AFDF95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7235413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C7136-5324-49FA-BD88-08B0A767115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52758325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25922-0996-4CF2-BB0A-35D6F12FDE2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2370771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8B662-B901-46E3-96A3-561ED903484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288959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63B4E427-C38B-48D3-9834-019791B48B1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7977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36416-15C7-4C6E-AE80-33013E49F7F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7251664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B5F44-C605-4072-BB82-0E8DC0F9BD5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31031409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39EC3-EFE9-4B6C-9151-C53A97E21D5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7257052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A7A0E-B917-4F7D-84C4-EDFD00B3334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0876458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77B57-49EF-42DD-A443-AE38A52AEFE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835703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947D9-2C71-4C7D-88BE-3DC4EDC3C6F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9613646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8BC3-C99D-4944-9743-DA50FB2C707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6486655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845AC-A127-4169-AAC4-586586C385A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4164483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2424D-BB6C-42FC-B553-79412948D01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846909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68BD6-F2AC-4C4A-8F8D-65F5D4D7674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492912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CAD6C437-2A6F-4B3E-8911-1FE7265AD57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6773826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1D7012-2259-4632-8AAB-C6F10B5DE4BC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0294254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D8A51-0246-4A53-A23F-EFAAFA2EC9D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45228144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3BCD7-E6AB-4617-92D2-612D069525F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95312502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D4E03-310E-4366-AD7E-BBC129BDD9F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62318359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DEBC0-A9C0-44E5-B374-CB0A8893CFF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4827005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BB32C-D42E-4CDD-A6E0-6426DFB378C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4856380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41F9A-7C3D-4F3D-9DB3-C913A538C0A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01334910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10013-CAFD-485C-8385-8ABBE39ED00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10069472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EFDD9-9914-49A0-AD1D-8E084345BA1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2063638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73380-B78A-433D-A185-6B66C956F9B9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843689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418AC8-8205-43BA-8A49-25EC0ED9196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57566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Cj037884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AEA9E-4803-4675-8B78-8345A199ED9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6771264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89937-0E40-43AD-BFFC-FBB7E39213D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9130147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DEB91-339C-4767-8E29-640607BFB34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18901208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33075-5D69-42ED-BA42-81A28040C52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90549064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F42C8-2BEA-4D9C-8D4A-EC5FEA706A2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0843829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FE699-B664-4ADD-9D4C-2D9DC487B76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1585080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206C2-0DA7-47BB-9621-6D1989AA279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79645054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45A77-7AB3-4045-BB51-3D8CF4A208F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92519867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4B081-A71A-444A-A2AF-89DA29C0BD1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48450533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35413-FC64-46C4-A0E6-E84EF80C31A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5896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97BFAE6-BB04-43BF-A9F8-5FCC0EA8B32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53197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8AFA2-59AA-4AA3-BC8D-2284A149997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28680840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D0798-55B2-40C5-ADC8-8A6811FDD6C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010103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AD71F2-A8E8-4967-A0E1-FC23883776F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932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86051A6A-0673-47E3-A213-1572D80042F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00318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4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EAB2702-64B4-4121-A3CA-112C529DE66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5140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0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3F5059AA-F855-4B82-A334-55B9947E789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2053" name="Picture 5" descr="MCj037884500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2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096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C8BEE1D7-65E4-479E-9AD0-F1F6B9A973C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ko-KR" sz="1000" dirty="0">
                <a:solidFill>
                  <a:srgbClr val="FF4C00"/>
                </a:solidFill>
                <a:cs typeface="Arial" charset="0"/>
              </a:rPr>
              <a:t>© 2012 </a:t>
            </a:r>
            <a:r>
              <a:rPr lang="ko-KR" altLang="en-US" sz="1000" dirty="0" err="1">
                <a:solidFill>
                  <a:srgbClr val="FF4C00"/>
                </a:solidFill>
                <a:cs typeface="Arial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cs typeface="Arial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cs typeface="Arial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/>
  <p:txStyles>
    <p:titleStyle>
      <a:lvl1pPr algn="ctr" rtl="0" eaLnBrk="1" fontAlgn="base" latinLnBrk="0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6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BC4CA9DB-B989-41D4-8C8D-012609F198E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2007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/>
  <p:txStyles>
    <p:titleStyle>
      <a:lvl1pPr algn="ctr" rtl="0" eaLnBrk="1" fontAlgn="base" latinLnBrk="0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fld id="{60C33549-BFC9-4BF0-9FBA-65427DD1C36D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7073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ransition spd="med"/>
  <p:txStyles>
    <p:titleStyle>
      <a:lvl1pPr algn="ctr" rtl="0" eaLnBrk="1" fontAlgn="base" latinLnBrk="0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anose="05050102010706020507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kumimoji="1" sz="2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55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DF7DACDB-8E2E-4AB2-A4BA-6828B9730BE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4779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ransition spd="med"/>
  <p:txStyles>
    <p:titleStyle>
      <a:lvl1pPr algn="ctr" rtl="0" eaLnBrk="1" fontAlgn="base" latinLnBrk="0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2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45265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690688" y="908050"/>
            <a:ext cx="6013185" cy="646331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누구나 즐기는 </a:t>
            </a:r>
            <a:r>
              <a:rPr kumimoji="0" lang="en-US" altLang="ko-KR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  <a:r>
              <a:rPr kumimoji="0" lang="ko-KR" altLang="en-US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언어 콘서트</a:t>
            </a:r>
          </a:p>
        </p:txBody>
      </p:sp>
      <p:sp>
        <p:nvSpPr>
          <p:cNvPr id="3076" name="AutoShape 142"/>
          <p:cNvSpPr>
            <a:spLocks noChangeArrowheads="1"/>
          </p:cNvSpPr>
          <p:nvPr/>
        </p:nvSpPr>
        <p:spPr bwMode="auto">
          <a:xfrm>
            <a:off x="2419350" y="1846263"/>
            <a:ext cx="3925888" cy="698500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algn="ctr"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dirty="0">
                <a:latin typeface="Arial" pitchFamily="34" charset="0"/>
              </a:rPr>
              <a:t>제</a:t>
            </a:r>
            <a:r>
              <a:rPr kumimoji="0" lang="en-US" altLang="ko-KR" dirty="0">
                <a:latin typeface="Arial" pitchFamily="34" charset="0"/>
              </a:rPr>
              <a:t>9</a:t>
            </a:r>
            <a:r>
              <a:rPr kumimoji="0" lang="ko-KR" altLang="en-US" dirty="0">
                <a:latin typeface="Arial" pitchFamily="34" charset="0"/>
              </a:rPr>
              <a:t>장 포인터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03" y="2700339"/>
            <a:ext cx="3990920" cy="313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45238" y="5322181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i="1" dirty="0"/>
              <a:t>출처</a:t>
            </a:r>
            <a:r>
              <a:rPr lang="en-US" altLang="ko-KR" sz="1400" i="1" dirty="0"/>
              <a:t>: </a:t>
            </a:r>
            <a:r>
              <a:rPr lang="en-US" altLang="ko-KR" sz="1400" i="1" dirty="0" err="1"/>
              <a:t>pixabay</a:t>
            </a:r>
            <a:r>
              <a:rPr lang="ko-KR" altLang="en-US" sz="1400" i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824630-A93F-4AE2-84B3-AAEB2CFC68C3}"/>
              </a:ext>
            </a:extLst>
          </p:cNvPr>
          <p:cNvSpPr txBox="1"/>
          <p:nvPr/>
        </p:nvSpPr>
        <p:spPr>
          <a:xfrm>
            <a:off x="696665" y="375138"/>
            <a:ext cx="1787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개정 </a:t>
            </a:r>
            <a:r>
              <a:rPr lang="en-US" altLang="ko-KR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3</a:t>
            </a:r>
            <a:r>
              <a:rPr lang="ko-KR" altLang="en-US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판</a:t>
            </a:r>
          </a:p>
        </p:txBody>
      </p:sp>
    </p:spTree>
    <p:extLst>
      <p:ext uri="{BB962C8B-B14F-4D97-AF65-F5344CB8AC3E}">
        <p14:creationId xmlns:p14="http://schemas.microsoft.com/office/powerpoint/2010/main" val="3228346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포인터와</a:t>
            </a:r>
            <a:r>
              <a:rPr lang="en-US" altLang="ko-KR"/>
              <a:t> </a:t>
            </a:r>
            <a:r>
              <a:rPr lang="ko-KR" altLang="en-US"/>
              <a:t>변수의 연결</a:t>
            </a: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765048" y="1700808"/>
            <a:ext cx="7848600" cy="107950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/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ko-KR" altLang="en-US" dirty="0">
                <a:latin typeface="Consolas" panose="020B0609020204030204" pitchFamily="49" charset="0"/>
              </a:rPr>
              <a:t> </a:t>
            </a:r>
            <a:r>
              <a:rPr lang="en-US" altLang="ko-KR" dirty="0">
                <a:latin typeface="Consolas" panose="020B0609020204030204" pitchFamily="49" charset="0"/>
              </a:rPr>
              <a:t>   number = 10;</a:t>
            </a:r>
            <a:r>
              <a:rPr lang="ko-KR" altLang="en-US" dirty="0">
                <a:latin typeface="Consolas" panose="020B0609020204030204" pitchFamily="49" charset="0"/>
              </a:rPr>
              <a:t>	</a:t>
            </a: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정수형</a:t>
            </a:r>
            <a:r>
              <a:rPr lang="ko-KR" altLang="en-US" dirty="0">
                <a:solidFill>
                  <a:srgbClr val="00B050"/>
                </a:solidFill>
                <a:latin typeface="Consolas" panose="020B0609020204030204" pitchFamily="49" charset="0"/>
              </a:rPr>
              <a:t> 변수 </a:t>
            </a: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</a:rPr>
              <a:t>number </a:t>
            </a:r>
            <a:r>
              <a:rPr lang="ko-KR" altLang="en-US" dirty="0">
                <a:solidFill>
                  <a:srgbClr val="00B050"/>
                </a:solidFill>
                <a:latin typeface="Consolas" panose="020B0609020204030204" pitchFamily="49" charset="0"/>
              </a:rPr>
              <a:t>선언</a:t>
            </a:r>
          </a:p>
          <a:p>
            <a:pPr eaLnBrk="1" latinLnBrk="0" hangingPunct="1"/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ko-KR" altLang="en-US" dirty="0">
                <a:latin typeface="Consolas" panose="020B0609020204030204" pitchFamily="49" charset="0"/>
              </a:rPr>
              <a:t>    *</a:t>
            </a:r>
            <a:r>
              <a:rPr lang="en-US" altLang="ko-KR" dirty="0">
                <a:latin typeface="Consolas" panose="020B0609020204030204" pitchFamily="49" charset="0"/>
              </a:rPr>
              <a:t>p;		</a:t>
            </a: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dirty="0">
                <a:solidFill>
                  <a:srgbClr val="00B050"/>
                </a:solidFill>
                <a:latin typeface="Consolas" panose="020B0609020204030204" pitchFamily="49" charset="0"/>
              </a:rPr>
              <a:t>포인터 변수 </a:t>
            </a: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</a:rPr>
              <a:t>p </a:t>
            </a:r>
            <a:r>
              <a:rPr lang="ko-KR" altLang="en-US" dirty="0">
                <a:solidFill>
                  <a:srgbClr val="00B050"/>
                </a:solidFill>
                <a:latin typeface="Consolas" panose="020B0609020204030204" pitchFamily="49" charset="0"/>
              </a:rPr>
              <a:t>선언</a:t>
            </a:r>
            <a:endParaRPr lang="en-US" altLang="ko-KR" dirty="0">
              <a:latin typeface="Consolas" panose="020B0609020204030204" pitchFamily="49" charset="0"/>
            </a:endParaRPr>
          </a:p>
          <a:p>
            <a:pPr eaLnBrk="1" latinLnBrk="0" hangingPunct="1"/>
            <a:r>
              <a:rPr lang="en-US" altLang="ko-KR" dirty="0">
                <a:latin typeface="Consolas" panose="020B0609020204030204" pitchFamily="49" charset="0"/>
              </a:rPr>
              <a:t>p = &amp;number;</a:t>
            </a:r>
            <a:r>
              <a:rPr lang="ko-KR" altLang="en-US" dirty="0">
                <a:latin typeface="Consolas" panose="020B0609020204030204" pitchFamily="49" charset="0"/>
              </a:rPr>
              <a:t>	</a:t>
            </a:r>
            <a:r>
              <a:rPr lang="en-US" altLang="ko-KR" dirty="0">
                <a:latin typeface="Consolas" panose="020B0609020204030204" pitchFamily="49" charset="0"/>
              </a:rPr>
              <a:t>	</a:t>
            </a: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dirty="0">
                <a:solidFill>
                  <a:srgbClr val="00B050"/>
                </a:solidFill>
                <a:latin typeface="Consolas" panose="020B0609020204030204" pitchFamily="49" charset="0"/>
              </a:rPr>
              <a:t>변수 </a:t>
            </a: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</a:rPr>
              <a:t>number</a:t>
            </a:r>
            <a:r>
              <a:rPr lang="ko-KR" altLang="en-US" dirty="0">
                <a:solidFill>
                  <a:srgbClr val="00B050"/>
                </a:solidFill>
                <a:latin typeface="Consolas" panose="020B0609020204030204" pitchFamily="49" charset="0"/>
              </a:rPr>
              <a:t>의 주소가 포인터 </a:t>
            </a: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</a:rPr>
              <a:t>p</a:t>
            </a:r>
            <a:r>
              <a:rPr lang="ko-KR" altLang="en-US" dirty="0">
                <a:solidFill>
                  <a:srgbClr val="00B050"/>
                </a:solidFill>
                <a:latin typeface="Consolas" panose="020B0609020204030204" pitchFamily="49" charset="0"/>
              </a:rPr>
              <a:t>로 대입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7848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포인터와</a:t>
            </a:r>
            <a:r>
              <a:rPr lang="en-US" altLang="ko-KR" dirty="0"/>
              <a:t> </a:t>
            </a:r>
            <a:r>
              <a:rPr lang="ko-KR" altLang="en-US" dirty="0"/>
              <a:t>변수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포인터 </a:t>
            </a:r>
            <a:r>
              <a:rPr lang="en-US" altLang="ko-KR" dirty="0">
                <a:latin typeface="Consolas" panose="020B0609020204030204" pitchFamily="49" charset="0"/>
              </a:rPr>
              <a:t>p</a:t>
            </a:r>
            <a:r>
              <a:rPr lang="ko-KR" altLang="en-US" dirty="0"/>
              <a:t>가 변수 </a:t>
            </a:r>
            <a:r>
              <a:rPr lang="en-US" altLang="ko-KR" dirty="0">
                <a:latin typeface="Consolas" panose="020B0609020204030204" pitchFamily="49" charset="0"/>
              </a:rPr>
              <a:t>number</a:t>
            </a:r>
            <a:r>
              <a:rPr lang="ko-KR" altLang="en-US" dirty="0"/>
              <a:t>를 가리킨다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89040"/>
            <a:ext cx="51816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54847" y="2348880"/>
            <a:ext cx="7848600" cy="107950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/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ko-KR" altLang="en-US" dirty="0">
                <a:latin typeface="Consolas" panose="020B0609020204030204" pitchFamily="49" charset="0"/>
              </a:rPr>
              <a:t> </a:t>
            </a:r>
            <a:r>
              <a:rPr lang="en-US" altLang="ko-KR" dirty="0">
                <a:latin typeface="Consolas" panose="020B0609020204030204" pitchFamily="49" charset="0"/>
              </a:rPr>
              <a:t>	number = 10;</a:t>
            </a:r>
            <a:r>
              <a:rPr lang="ko-KR" altLang="en-US" dirty="0">
                <a:latin typeface="Consolas" panose="020B0609020204030204" pitchFamily="49" charset="0"/>
              </a:rPr>
              <a:t>	</a:t>
            </a: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정수형</a:t>
            </a:r>
            <a:r>
              <a:rPr lang="ko-KR" altLang="en-US" dirty="0">
                <a:solidFill>
                  <a:srgbClr val="00B050"/>
                </a:solidFill>
                <a:latin typeface="Consolas" panose="020B0609020204030204" pitchFamily="49" charset="0"/>
              </a:rPr>
              <a:t> 변수 </a:t>
            </a: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</a:rPr>
              <a:t>number </a:t>
            </a:r>
            <a:r>
              <a:rPr lang="ko-KR" altLang="en-US" dirty="0">
                <a:solidFill>
                  <a:srgbClr val="00B050"/>
                </a:solidFill>
                <a:latin typeface="Consolas" panose="020B0609020204030204" pitchFamily="49" charset="0"/>
              </a:rPr>
              <a:t>선언</a:t>
            </a:r>
          </a:p>
          <a:p>
            <a:pPr eaLnBrk="1" latinLnBrk="0" hangingPunct="1"/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ko-KR" altLang="en-US" dirty="0">
                <a:latin typeface="Consolas" panose="020B0609020204030204" pitchFamily="49" charset="0"/>
              </a:rPr>
              <a:t> </a:t>
            </a:r>
            <a:r>
              <a:rPr lang="en-US" altLang="ko-KR" dirty="0">
                <a:latin typeface="Consolas" panose="020B0609020204030204" pitchFamily="49" charset="0"/>
              </a:rPr>
              <a:t>	</a:t>
            </a:r>
            <a:r>
              <a:rPr lang="ko-KR" altLang="en-US" dirty="0">
                <a:latin typeface="Consolas" panose="020B0609020204030204" pitchFamily="49" charset="0"/>
              </a:rPr>
              <a:t>*</a:t>
            </a:r>
            <a:r>
              <a:rPr lang="en-US" altLang="ko-KR" dirty="0">
                <a:latin typeface="Consolas" panose="020B0609020204030204" pitchFamily="49" charset="0"/>
              </a:rPr>
              <a:t>p;		</a:t>
            </a: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dirty="0">
                <a:solidFill>
                  <a:srgbClr val="00B050"/>
                </a:solidFill>
                <a:latin typeface="Consolas" panose="020B0609020204030204" pitchFamily="49" charset="0"/>
              </a:rPr>
              <a:t>포인터 변수 </a:t>
            </a: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</a:rPr>
              <a:t>p </a:t>
            </a:r>
            <a:r>
              <a:rPr lang="ko-KR" altLang="en-US" dirty="0">
                <a:solidFill>
                  <a:srgbClr val="00B050"/>
                </a:solidFill>
                <a:latin typeface="Consolas" panose="020B0609020204030204" pitchFamily="49" charset="0"/>
              </a:rPr>
              <a:t>선언</a:t>
            </a:r>
            <a:endParaRPr lang="en-US" altLang="ko-KR" dirty="0">
              <a:latin typeface="Consolas" panose="020B0609020204030204" pitchFamily="49" charset="0"/>
            </a:endParaRPr>
          </a:p>
          <a:p>
            <a:pPr eaLnBrk="1" latinLnBrk="0" hangingPunct="1"/>
            <a:r>
              <a:rPr lang="en-US" altLang="ko-KR" dirty="0">
                <a:latin typeface="Consolas" panose="020B0609020204030204" pitchFamily="49" charset="0"/>
              </a:rPr>
              <a:t>p = &amp;number;</a:t>
            </a:r>
            <a:r>
              <a:rPr lang="ko-KR" altLang="en-US" dirty="0">
                <a:latin typeface="Consolas" panose="020B0609020204030204" pitchFamily="49" charset="0"/>
              </a:rPr>
              <a:t>	</a:t>
            </a:r>
            <a:r>
              <a:rPr lang="en-US" altLang="ko-KR" dirty="0">
                <a:latin typeface="Consolas" panose="020B0609020204030204" pitchFamily="49" charset="0"/>
              </a:rPr>
              <a:t>	</a:t>
            </a: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dirty="0">
                <a:solidFill>
                  <a:srgbClr val="00B050"/>
                </a:solidFill>
                <a:latin typeface="Consolas" panose="020B0609020204030204" pitchFamily="49" charset="0"/>
              </a:rPr>
              <a:t>변수 </a:t>
            </a: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</a:rPr>
              <a:t>number</a:t>
            </a:r>
            <a:r>
              <a:rPr lang="ko-KR" altLang="en-US" dirty="0">
                <a:solidFill>
                  <a:srgbClr val="00B050"/>
                </a:solidFill>
                <a:latin typeface="Consolas" panose="020B0609020204030204" pitchFamily="49" charset="0"/>
              </a:rPr>
              <a:t>의 주소가 포인터 </a:t>
            </a:r>
            <a:r>
              <a:rPr lang="en-US" altLang="ko-KR" dirty="0">
                <a:solidFill>
                  <a:srgbClr val="00B050"/>
                </a:solidFill>
                <a:latin typeface="Consolas" panose="020B0609020204030204" pitchFamily="49" charset="0"/>
              </a:rPr>
              <a:t>p</a:t>
            </a:r>
            <a:r>
              <a:rPr lang="ko-KR" altLang="en-US" dirty="0">
                <a:solidFill>
                  <a:srgbClr val="00B050"/>
                </a:solidFill>
                <a:latin typeface="Consolas" panose="020B0609020204030204" pitchFamily="49" charset="0"/>
              </a:rPr>
              <a:t>로 대입</a:t>
            </a:r>
          </a:p>
        </p:txBody>
      </p:sp>
    </p:spTree>
    <p:extLst>
      <p:ext uri="{BB962C8B-B14F-4D97-AF65-F5344CB8AC3E}">
        <p14:creationId xmlns:p14="http://schemas.microsoft.com/office/powerpoint/2010/main" val="2415259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간접 참조 연산자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2"/>
                </a:solidFill>
                <a:latin typeface="Trebuchet MS" pitchFamily="34" charset="0"/>
              </a:rPr>
              <a:t>간접 참조 연산자 </a:t>
            </a:r>
            <a:r>
              <a:rPr lang="ko-KR" altLang="en-US" dirty="0">
                <a:solidFill>
                  <a:srgbClr val="0000FF"/>
                </a:solidFill>
                <a:latin typeface="Consolas" panose="020B0609020204030204" pitchFamily="49" charset="0"/>
              </a:rPr>
              <a:t>*</a:t>
            </a:r>
            <a:r>
              <a:rPr lang="en-US" altLang="ko-KR" dirty="0">
                <a:latin typeface="Trebuchet MS" pitchFamily="34" charset="0"/>
              </a:rPr>
              <a:t>: </a:t>
            </a:r>
            <a:r>
              <a:rPr lang="ko-KR" altLang="en-US" dirty="0">
                <a:latin typeface="Trebuchet MS" pitchFamily="34" charset="0"/>
              </a:rPr>
              <a:t>포인터가 가리키는 값을 가져오는 연산자</a:t>
            </a:r>
            <a:endParaRPr lang="en-US" altLang="ko-KR" dirty="0">
              <a:latin typeface="Trebuchet MS" pitchFamily="34" charset="0"/>
            </a:endParaRP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899592" y="2175669"/>
            <a:ext cx="7777163" cy="136842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indent="-571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dirty="0">
                <a:latin typeface="Consolas" panose="020B0609020204030204" pitchFamily="49" charset="0"/>
              </a:rPr>
              <a:t>int 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</a:rPr>
              <a:t>=10;</a:t>
            </a:r>
          </a:p>
          <a:p>
            <a:pPr eaLnBrk="1" hangingPunct="1"/>
            <a:r>
              <a:rPr lang="en-US" altLang="ko-KR" dirty="0">
                <a:latin typeface="Consolas" panose="020B0609020204030204" pitchFamily="49" charset="0"/>
              </a:rPr>
              <a:t>int *p;</a:t>
            </a:r>
          </a:p>
          <a:p>
            <a:pPr eaLnBrk="1" hangingPunct="1"/>
            <a:r>
              <a:rPr lang="en-US" altLang="ko-KR" dirty="0">
                <a:latin typeface="Consolas" panose="020B0609020204030204" pitchFamily="49" charset="0"/>
              </a:rPr>
              <a:t>p = &amp;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</a:rPr>
              <a:t>;</a:t>
            </a:r>
          </a:p>
          <a:p>
            <a:pPr eaLnBrk="1" hangingPunct="1"/>
            <a:r>
              <a:rPr lang="en-US" altLang="ko-KR" dirty="0" err="1">
                <a:latin typeface="Consolas" panose="020B0609020204030204" pitchFamily="49" charset="0"/>
              </a:rPr>
              <a:t>printf</a:t>
            </a:r>
            <a:r>
              <a:rPr lang="en-US" altLang="ko-KR" dirty="0">
                <a:latin typeface="Consolas" panose="020B0609020204030204" pitchFamily="49" charset="0"/>
              </a:rPr>
              <a:t>(“%d”, 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*</a:t>
            </a:r>
            <a:r>
              <a:rPr lang="en-US" altLang="ko-KR" dirty="0">
                <a:solidFill>
                  <a:schemeClr val="tx2"/>
                </a:solidFill>
                <a:latin typeface="Consolas" panose="020B0609020204030204" pitchFamily="49" charset="0"/>
              </a:rPr>
              <a:t>p</a:t>
            </a:r>
            <a:r>
              <a:rPr lang="en-US" altLang="ko-KR" dirty="0">
                <a:latin typeface="Consolas" panose="020B0609020204030204" pitchFamily="49" charset="0"/>
              </a:rPr>
              <a:t>):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20" y="3736939"/>
            <a:ext cx="6957590" cy="239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포인터 연산자</a:t>
            </a:r>
          </a:p>
        </p:txBody>
      </p:sp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9959B083-CFE6-42CE-BA97-C38DCFC069E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포인터에</a:t>
            </a:r>
            <a:r>
              <a:rPr lang="en-US" altLang="ko-KR" dirty="0"/>
              <a:t> </a:t>
            </a:r>
            <a:r>
              <a:rPr lang="ko-KR" altLang="en-US" dirty="0"/>
              <a:t>관련된 연산자는 다음과 같은 </a:t>
            </a:r>
            <a:r>
              <a:rPr lang="en-US" altLang="ko-KR" dirty="0"/>
              <a:t>2</a:t>
            </a:r>
            <a:r>
              <a:rPr lang="ko-KR" altLang="en-US" dirty="0"/>
              <a:t>가지이다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4100"/>
            <a:ext cx="5010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/>
              <a:t>#1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637198" y="980728"/>
            <a:ext cx="7777162" cy="410445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number = 10;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 p;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p = &amp;number;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변수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number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의 주소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 %u\n"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&amp;number);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포인터의 값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 %u\n"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p);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변수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number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의 값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 %d\n"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number);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포인터가 가리키는 값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 %d\n"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*p);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003E2C1-18B0-410A-92D6-AA58C3492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98" y="5270506"/>
            <a:ext cx="7775189" cy="121353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/>
              <a:t>#2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827584" y="1557189"/>
            <a:ext cx="7777162" cy="3743621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number = 10;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 p;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p = &amp;number;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변수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number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의 값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 %d\n"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number);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*p = 20;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변수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number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의 값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 %d\n"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number);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0" y="302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01A06ED-0CE2-465E-B74C-DAB140BAA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64" y="5633660"/>
            <a:ext cx="7777162" cy="9023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중간 점검</a:t>
            </a:r>
          </a:p>
        </p:txBody>
      </p:sp>
      <p:pic>
        <p:nvPicPr>
          <p:cNvPr id="3" name="내용 개체 틀 2">
            <a:extLst>
              <a:ext uri="{FF2B5EF4-FFF2-40B4-BE49-F238E27FC236}">
                <a16:creationId xmlns:a16="http://schemas.microsoft.com/office/drawing/2014/main" id="{26CB30C4-4A19-4B60-8BBB-425B8195FAD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0" y="1701759"/>
            <a:ext cx="8153400" cy="2117766"/>
          </a:xfrm>
        </p:spPr>
      </p:pic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21509" name="Picture 9" descr="MC90043492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02084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포인터 연산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/>
              <a:t>가능한 연산</a:t>
            </a:r>
            <a:r>
              <a:rPr lang="en-US" altLang="ko-KR" dirty="0"/>
              <a:t>: </a:t>
            </a:r>
            <a:r>
              <a:rPr lang="ko-KR" altLang="en-US" dirty="0"/>
              <a:t>증가</a:t>
            </a:r>
            <a:r>
              <a:rPr lang="en-US" altLang="ko-KR" dirty="0"/>
              <a:t>, </a:t>
            </a:r>
            <a:r>
              <a:rPr lang="ko-KR" altLang="en-US" dirty="0"/>
              <a:t>감소</a:t>
            </a:r>
            <a:r>
              <a:rPr lang="en-US" altLang="ko-KR" dirty="0"/>
              <a:t>, </a:t>
            </a:r>
            <a:r>
              <a:rPr lang="ko-KR" altLang="en-US" dirty="0"/>
              <a:t>덧셈</a:t>
            </a:r>
            <a:r>
              <a:rPr lang="en-US" altLang="ko-KR" dirty="0"/>
              <a:t>, </a:t>
            </a:r>
            <a:r>
              <a:rPr lang="ko-KR" altLang="en-US" dirty="0"/>
              <a:t>뺄셈 연산</a:t>
            </a:r>
          </a:p>
          <a:p>
            <a:pPr>
              <a:defRPr/>
            </a:pPr>
            <a:r>
              <a:rPr lang="ko-KR" altLang="en-US" dirty="0"/>
              <a:t>증가 연산의 경우 증가되는 값은 포인터가 가리키는 객체의 크기</a:t>
            </a:r>
          </a:p>
          <a:p>
            <a:pPr>
              <a:defRPr/>
            </a:pPr>
            <a:endParaRPr lang="ko-KR" altLang="en-US" dirty="0"/>
          </a:p>
          <a:p>
            <a:pPr>
              <a:defRPr/>
            </a:pP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2747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pSp>
        <p:nvGrpSpPr>
          <p:cNvPr id="25628" name="Group 107"/>
          <p:cNvGrpSpPr>
            <a:grpSpLocks/>
          </p:cNvGrpSpPr>
          <p:nvPr/>
        </p:nvGrpSpPr>
        <p:grpSpPr bwMode="auto">
          <a:xfrm>
            <a:off x="5673725" y="4160838"/>
            <a:ext cx="1589088" cy="1616075"/>
            <a:chOff x="3208" y="1586"/>
            <a:chExt cx="1395" cy="1617"/>
          </a:xfrm>
        </p:grpSpPr>
        <p:sp>
          <p:nvSpPr>
            <p:cNvPr id="25632" name="Freeform 108"/>
            <p:cNvSpPr>
              <a:spLocks/>
            </p:cNvSpPr>
            <p:nvPr/>
          </p:nvSpPr>
          <p:spPr bwMode="auto">
            <a:xfrm>
              <a:off x="3244" y="1638"/>
              <a:ext cx="50" cy="100"/>
            </a:xfrm>
            <a:custGeom>
              <a:avLst/>
              <a:gdLst>
                <a:gd name="T0" fmla="*/ 34 w 44"/>
                <a:gd name="T1" fmla="*/ 0 h 88"/>
                <a:gd name="T2" fmla="*/ 0 w 44"/>
                <a:gd name="T3" fmla="*/ 100 h 88"/>
                <a:gd name="T4" fmla="*/ 17 w 44"/>
                <a:gd name="T5" fmla="*/ 100 h 88"/>
                <a:gd name="T6" fmla="*/ 50 w 44"/>
                <a:gd name="T7" fmla="*/ 0 h 88"/>
                <a:gd name="T8" fmla="*/ 34 w 44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88">
                  <a:moveTo>
                    <a:pt x="30" y="0"/>
                  </a:moveTo>
                  <a:lnTo>
                    <a:pt x="0" y="88"/>
                  </a:lnTo>
                  <a:lnTo>
                    <a:pt x="15" y="88"/>
                  </a:lnTo>
                  <a:lnTo>
                    <a:pt x="4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33" name="Freeform 109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77 w 92"/>
                <a:gd name="T1" fmla="*/ 0 h 73"/>
                <a:gd name="T2" fmla="*/ 0 w 92"/>
                <a:gd name="T3" fmla="*/ 86 h 73"/>
                <a:gd name="T4" fmla="*/ 16 w 92"/>
                <a:gd name="T5" fmla="*/ 86 h 73"/>
                <a:gd name="T6" fmla="*/ 104 w 92"/>
                <a:gd name="T7" fmla="*/ 6 h 73"/>
                <a:gd name="T8" fmla="*/ 77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34" name="Freeform 110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77 w 92"/>
                <a:gd name="T1" fmla="*/ 0 h 73"/>
                <a:gd name="T2" fmla="*/ 0 w 92"/>
                <a:gd name="T3" fmla="*/ 86 h 73"/>
                <a:gd name="T4" fmla="*/ 16 w 92"/>
                <a:gd name="T5" fmla="*/ 86 h 73"/>
                <a:gd name="T6" fmla="*/ 104 w 92"/>
                <a:gd name="T7" fmla="*/ 6 h 73"/>
                <a:gd name="T8" fmla="*/ 77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35" name="Freeform 111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23 w 88"/>
                <a:gd name="T1" fmla="*/ 0 h 83"/>
                <a:gd name="T2" fmla="*/ 99 w 88"/>
                <a:gd name="T3" fmla="*/ 80 h 83"/>
                <a:gd name="T4" fmla="*/ 87 w 88"/>
                <a:gd name="T5" fmla="*/ 98 h 83"/>
                <a:gd name="T6" fmla="*/ 0 w 88"/>
                <a:gd name="T7" fmla="*/ 6 h 83"/>
                <a:gd name="T8" fmla="*/ 23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36" name="Freeform 112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23 w 88"/>
                <a:gd name="T1" fmla="*/ 0 h 83"/>
                <a:gd name="T2" fmla="*/ 99 w 88"/>
                <a:gd name="T3" fmla="*/ 80 h 83"/>
                <a:gd name="T4" fmla="*/ 87 w 88"/>
                <a:gd name="T5" fmla="*/ 98 h 83"/>
                <a:gd name="T6" fmla="*/ 0 w 88"/>
                <a:gd name="T7" fmla="*/ 6 h 83"/>
                <a:gd name="T8" fmla="*/ 23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37" name="Freeform 113"/>
            <p:cNvSpPr>
              <a:spLocks/>
            </p:cNvSpPr>
            <p:nvPr/>
          </p:nvSpPr>
          <p:spPr bwMode="auto">
            <a:xfrm>
              <a:off x="3828" y="2848"/>
              <a:ext cx="599" cy="355"/>
            </a:xfrm>
            <a:custGeom>
              <a:avLst/>
              <a:gdLst>
                <a:gd name="T0" fmla="*/ 8 w 532"/>
                <a:gd name="T1" fmla="*/ 55 h 304"/>
                <a:gd name="T2" fmla="*/ 0 w 532"/>
                <a:gd name="T3" fmla="*/ 166 h 304"/>
                <a:gd name="T4" fmla="*/ 0 w 532"/>
                <a:gd name="T5" fmla="*/ 292 h 304"/>
                <a:gd name="T6" fmla="*/ 0 w 532"/>
                <a:gd name="T7" fmla="*/ 355 h 304"/>
                <a:gd name="T8" fmla="*/ 569 w 532"/>
                <a:gd name="T9" fmla="*/ 355 h 304"/>
                <a:gd name="T10" fmla="*/ 599 w 532"/>
                <a:gd name="T11" fmla="*/ 260 h 304"/>
                <a:gd name="T12" fmla="*/ 569 w 532"/>
                <a:gd name="T13" fmla="*/ 103 h 304"/>
                <a:gd name="T14" fmla="*/ 508 w 532"/>
                <a:gd name="T15" fmla="*/ 15 h 304"/>
                <a:gd name="T16" fmla="*/ 227 w 532"/>
                <a:gd name="T17" fmla="*/ 0 h 304"/>
                <a:gd name="T18" fmla="*/ 69 w 532"/>
                <a:gd name="T19" fmla="*/ 0 h 304"/>
                <a:gd name="T20" fmla="*/ 8 w 532"/>
                <a:gd name="T21" fmla="*/ 55 h 3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2" h="304">
                  <a:moveTo>
                    <a:pt x="7" y="47"/>
                  </a:moveTo>
                  <a:lnTo>
                    <a:pt x="0" y="142"/>
                  </a:lnTo>
                  <a:lnTo>
                    <a:pt x="0" y="250"/>
                  </a:lnTo>
                  <a:lnTo>
                    <a:pt x="0" y="304"/>
                  </a:lnTo>
                  <a:lnTo>
                    <a:pt x="505" y="304"/>
                  </a:lnTo>
                  <a:lnTo>
                    <a:pt x="532" y="223"/>
                  </a:lnTo>
                  <a:lnTo>
                    <a:pt x="505" y="88"/>
                  </a:lnTo>
                  <a:lnTo>
                    <a:pt x="451" y="13"/>
                  </a:lnTo>
                  <a:lnTo>
                    <a:pt x="202" y="0"/>
                  </a:lnTo>
                  <a:lnTo>
                    <a:pt x="61" y="0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14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38" name="Freeform 114"/>
            <p:cNvSpPr>
              <a:spLocks/>
            </p:cNvSpPr>
            <p:nvPr/>
          </p:nvSpPr>
          <p:spPr bwMode="auto">
            <a:xfrm>
              <a:off x="3208" y="1687"/>
              <a:ext cx="183" cy="256"/>
            </a:xfrm>
            <a:custGeom>
              <a:avLst/>
              <a:gdLst>
                <a:gd name="T0" fmla="*/ 178 w 161"/>
                <a:gd name="T1" fmla="*/ 168 h 221"/>
                <a:gd name="T2" fmla="*/ 165 w 161"/>
                <a:gd name="T3" fmla="*/ 115 h 221"/>
                <a:gd name="T4" fmla="*/ 155 w 161"/>
                <a:gd name="T5" fmla="*/ 54 h 221"/>
                <a:gd name="T6" fmla="*/ 123 w 161"/>
                <a:gd name="T7" fmla="*/ 36 h 221"/>
                <a:gd name="T8" fmla="*/ 101 w 161"/>
                <a:gd name="T9" fmla="*/ 20 h 221"/>
                <a:gd name="T10" fmla="*/ 61 w 161"/>
                <a:gd name="T11" fmla="*/ 0 h 221"/>
                <a:gd name="T12" fmla="*/ 52 w 161"/>
                <a:gd name="T13" fmla="*/ 24 h 221"/>
                <a:gd name="T14" fmla="*/ 14 w 161"/>
                <a:gd name="T15" fmla="*/ 1 h 221"/>
                <a:gd name="T16" fmla="*/ 1 w 161"/>
                <a:gd name="T17" fmla="*/ 29 h 221"/>
                <a:gd name="T18" fmla="*/ 26 w 161"/>
                <a:gd name="T19" fmla="*/ 51 h 221"/>
                <a:gd name="T20" fmla="*/ 22 w 161"/>
                <a:gd name="T21" fmla="*/ 70 h 221"/>
                <a:gd name="T22" fmla="*/ 8 w 161"/>
                <a:gd name="T23" fmla="*/ 82 h 221"/>
                <a:gd name="T24" fmla="*/ 1 w 161"/>
                <a:gd name="T25" fmla="*/ 95 h 221"/>
                <a:gd name="T26" fmla="*/ 0 w 161"/>
                <a:gd name="T27" fmla="*/ 108 h 221"/>
                <a:gd name="T28" fmla="*/ 6 w 161"/>
                <a:gd name="T29" fmla="*/ 125 h 221"/>
                <a:gd name="T30" fmla="*/ 13 w 161"/>
                <a:gd name="T31" fmla="*/ 154 h 221"/>
                <a:gd name="T32" fmla="*/ 17 w 161"/>
                <a:gd name="T33" fmla="*/ 168 h 221"/>
                <a:gd name="T34" fmla="*/ 23 w 161"/>
                <a:gd name="T35" fmla="*/ 178 h 221"/>
                <a:gd name="T36" fmla="*/ 31 w 161"/>
                <a:gd name="T37" fmla="*/ 188 h 221"/>
                <a:gd name="T38" fmla="*/ 41 w 161"/>
                <a:gd name="T39" fmla="*/ 196 h 221"/>
                <a:gd name="T40" fmla="*/ 51 w 161"/>
                <a:gd name="T41" fmla="*/ 204 h 221"/>
                <a:gd name="T42" fmla="*/ 65 w 161"/>
                <a:gd name="T43" fmla="*/ 209 h 221"/>
                <a:gd name="T44" fmla="*/ 80 w 161"/>
                <a:gd name="T45" fmla="*/ 212 h 221"/>
                <a:gd name="T46" fmla="*/ 97 w 161"/>
                <a:gd name="T47" fmla="*/ 214 h 221"/>
                <a:gd name="T48" fmla="*/ 125 w 161"/>
                <a:gd name="T49" fmla="*/ 256 h 221"/>
                <a:gd name="T50" fmla="*/ 183 w 161"/>
                <a:gd name="T51" fmla="*/ 183 h 221"/>
                <a:gd name="T52" fmla="*/ 178 w 161"/>
                <a:gd name="T53" fmla="*/ 168 h 2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1" h="221">
                  <a:moveTo>
                    <a:pt x="157" y="145"/>
                  </a:moveTo>
                  <a:lnTo>
                    <a:pt x="145" y="99"/>
                  </a:lnTo>
                  <a:lnTo>
                    <a:pt x="136" y="47"/>
                  </a:lnTo>
                  <a:lnTo>
                    <a:pt x="108" y="31"/>
                  </a:lnTo>
                  <a:lnTo>
                    <a:pt x="89" y="17"/>
                  </a:lnTo>
                  <a:lnTo>
                    <a:pt x="54" y="0"/>
                  </a:lnTo>
                  <a:lnTo>
                    <a:pt x="46" y="21"/>
                  </a:lnTo>
                  <a:lnTo>
                    <a:pt x="12" y="1"/>
                  </a:lnTo>
                  <a:lnTo>
                    <a:pt x="1" y="25"/>
                  </a:lnTo>
                  <a:lnTo>
                    <a:pt x="23" y="44"/>
                  </a:lnTo>
                  <a:lnTo>
                    <a:pt x="19" y="60"/>
                  </a:lnTo>
                  <a:lnTo>
                    <a:pt x="7" y="71"/>
                  </a:lnTo>
                  <a:lnTo>
                    <a:pt x="1" y="82"/>
                  </a:lnTo>
                  <a:lnTo>
                    <a:pt x="0" y="93"/>
                  </a:lnTo>
                  <a:lnTo>
                    <a:pt x="5" y="108"/>
                  </a:lnTo>
                  <a:lnTo>
                    <a:pt x="11" y="133"/>
                  </a:lnTo>
                  <a:lnTo>
                    <a:pt x="15" y="145"/>
                  </a:lnTo>
                  <a:lnTo>
                    <a:pt x="20" y="154"/>
                  </a:lnTo>
                  <a:lnTo>
                    <a:pt x="27" y="162"/>
                  </a:lnTo>
                  <a:lnTo>
                    <a:pt x="36" y="169"/>
                  </a:lnTo>
                  <a:lnTo>
                    <a:pt x="45" y="176"/>
                  </a:lnTo>
                  <a:lnTo>
                    <a:pt x="57" y="180"/>
                  </a:lnTo>
                  <a:lnTo>
                    <a:pt x="70" y="183"/>
                  </a:lnTo>
                  <a:lnTo>
                    <a:pt x="85" y="185"/>
                  </a:lnTo>
                  <a:lnTo>
                    <a:pt x="110" y="221"/>
                  </a:lnTo>
                  <a:lnTo>
                    <a:pt x="161" y="158"/>
                  </a:lnTo>
                  <a:lnTo>
                    <a:pt x="157" y="145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39" name="Freeform 115"/>
            <p:cNvSpPr>
              <a:spLocks/>
            </p:cNvSpPr>
            <p:nvPr/>
          </p:nvSpPr>
          <p:spPr bwMode="auto">
            <a:xfrm>
              <a:off x="3323" y="1855"/>
              <a:ext cx="1275" cy="1185"/>
            </a:xfrm>
            <a:custGeom>
              <a:avLst/>
              <a:gdLst>
                <a:gd name="T0" fmla="*/ 1034 w 1132"/>
                <a:gd name="T1" fmla="*/ 194 h 1016"/>
                <a:gd name="T2" fmla="*/ 1091 w 1132"/>
                <a:gd name="T3" fmla="*/ 223 h 1016"/>
                <a:gd name="T4" fmla="*/ 1142 w 1132"/>
                <a:gd name="T5" fmla="*/ 254 h 1016"/>
                <a:gd name="T6" fmla="*/ 1182 w 1132"/>
                <a:gd name="T7" fmla="*/ 295 h 1016"/>
                <a:gd name="T8" fmla="*/ 1205 w 1132"/>
                <a:gd name="T9" fmla="*/ 356 h 1016"/>
                <a:gd name="T10" fmla="*/ 1245 w 1132"/>
                <a:gd name="T11" fmla="*/ 603 h 1016"/>
                <a:gd name="T12" fmla="*/ 1263 w 1132"/>
                <a:gd name="T13" fmla="*/ 863 h 1016"/>
                <a:gd name="T14" fmla="*/ 1214 w 1132"/>
                <a:gd name="T15" fmla="*/ 1045 h 1016"/>
                <a:gd name="T16" fmla="*/ 1200 w 1132"/>
                <a:gd name="T17" fmla="*/ 1098 h 1016"/>
                <a:gd name="T18" fmla="*/ 1171 w 1132"/>
                <a:gd name="T19" fmla="*/ 1134 h 1016"/>
                <a:gd name="T20" fmla="*/ 1127 w 1132"/>
                <a:gd name="T21" fmla="*/ 1147 h 1016"/>
                <a:gd name="T22" fmla="*/ 1073 w 1132"/>
                <a:gd name="T23" fmla="*/ 1185 h 1016"/>
                <a:gd name="T24" fmla="*/ 974 w 1132"/>
                <a:gd name="T25" fmla="*/ 1051 h 1016"/>
                <a:gd name="T26" fmla="*/ 813 w 1132"/>
                <a:gd name="T27" fmla="*/ 1043 h 1016"/>
                <a:gd name="T28" fmla="*/ 564 w 1132"/>
                <a:gd name="T29" fmla="*/ 1064 h 1016"/>
                <a:gd name="T30" fmla="*/ 503 w 1132"/>
                <a:gd name="T31" fmla="*/ 1073 h 1016"/>
                <a:gd name="T32" fmla="*/ 456 w 1132"/>
                <a:gd name="T33" fmla="*/ 1047 h 1016"/>
                <a:gd name="T34" fmla="*/ 437 w 1132"/>
                <a:gd name="T35" fmla="*/ 984 h 1016"/>
                <a:gd name="T36" fmla="*/ 462 w 1132"/>
                <a:gd name="T37" fmla="*/ 886 h 1016"/>
                <a:gd name="T38" fmla="*/ 497 w 1132"/>
                <a:gd name="T39" fmla="*/ 587 h 1016"/>
                <a:gd name="T40" fmla="*/ 371 w 1132"/>
                <a:gd name="T41" fmla="*/ 476 h 1016"/>
                <a:gd name="T42" fmla="*/ 175 w 1132"/>
                <a:gd name="T43" fmla="*/ 348 h 1016"/>
                <a:gd name="T44" fmla="*/ 65 w 1132"/>
                <a:gd name="T45" fmla="*/ 195 h 1016"/>
                <a:gd name="T46" fmla="*/ 0 w 1132"/>
                <a:gd name="T47" fmla="*/ 85 h 1016"/>
                <a:gd name="T48" fmla="*/ 112 w 1132"/>
                <a:gd name="T49" fmla="*/ 3 h 1016"/>
                <a:gd name="T50" fmla="*/ 269 w 1132"/>
                <a:gd name="T51" fmla="*/ 149 h 1016"/>
                <a:gd name="T52" fmla="*/ 353 w 1132"/>
                <a:gd name="T53" fmla="*/ 191 h 1016"/>
                <a:gd name="T54" fmla="*/ 387 w 1132"/>
                <a:gd name="T55" fmla="*/ 232 h 1016"/>
                <a:gd name="T56" fmla="*/ 407 w 1132"/>
                <a:gd name="T57" fmla="*/ 236 h 1016"/>
                <a:gd name="T58" fmla="*/ 428 w 1132"/>
                <a:gd name="T59" fmla="*/ 240 h 1016"/>
                <a:gd name="T60" fmla="*/ 447 w 1132"/>
                <a:gd name="T61" fmla="*/ 243 h 1016"/>
                <a:gd name="T62" fmla="*/ 476 w 1132"/>
                <a:gd name="T63" fmla="*/ 232 h 1016"/>
                <a:gd name="T64" fmla="*/ 519 w 1132"/>
                <a:gd name="T65" fmla="*/ 211 h 1016"/>
                <a:gd name="T66" fmla="*/ 563 w 1132"/>
                <a:gd name="T67" fmla="*/ 194 h 1016"/>
                <a:gd name="T68" fmla="*/ 609 w 1132"/>
                <a:gd name="T69" fmla="*/ 183 h 1016"/>
                <a:gd name="T70" fmla="*/ 684 w 1132"/>
                <a:gd name="T71" fmla="*/ 157 h 1016"/>
                <a:gd name="T72" fmla="*/ 747 w 1132"/>
                <a:gd name="T73" fmla="*/ 143 h 1016"/>
                <a:gd name="T74" fmla="*/ 765 w 1132"/>
                <a:gd name="T75" fmla="*/ 143 h 1016"/>
                <a:gd name="T76" fmla="*/ 797 w 1132"/>
                <a:gd name="T77" fmla="*/ 143 h 1016"/>
                <a:gd name="T78" fmla="*/ 838 w 1132"/>
                <a:gd name="T79" fmla="*/ 145 h 1016"/>
                <a:gd name="T80" fmla="*/ 880 w 1132"/>
                <a:gd name="T81" fmla="*/ 145 h 1016"/>
                <a:gd name="T82" fmla="*/ 918 w 1132"/>
                <a:gd name="T83" fmla="*/ 147 h 1016"/>
                <a:gd name="T84" fmla="*/ 949 w 1132"/>
                <a:gd name="T85" fmla="*/ 147 h 1016"/>
                <a:gd name="T86" fmla="*/ 965 w 1132"/>
                <a:gd name="T87" fmla="*/ 147 h 10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32" h="1016">
                  <a:moveTo>
                    <a:pt x="858" y="126"/>
                  </a:moveTo>
                  <a:lnTo>
                    <a:pt x="918" y="166"/>
                  </a:lnTo>
                  <a:lnTo>
                    <a:pt x="944" y="178"/>
                  </a:lnTo>
                  <a:lnTo>
                    <a:pt x="969" y="191"/>
                  </a:lnTo>
                  <a:lnTo>
                    <a:pt x="992" y="204"/>
                  </a:lnTo>
                  <a:lnTo>
                    <a:pt x="1014" y="218"/>
                  </a:lnTo>
                  <a:lnTo>
                    <a:pt x="1034" y="234"/>
                  </a:lnTo>
                  <a:lnTo>
                    <a:pt x="1049" y="253"/>
                  </a:lnTo>
                  <a:lnTo>
                    <a:pt x="1062" y="278"/>
                  </a:lnTo>
                  <a:lnTo>
                    <a:pt x="1070" y="305"/>
                  </a:lnTo>
                  <a:lnTo>
                    <a:pt x="1102" y="415"/>
                  </a:lnTo>
                  <a:lnTo>
                    <a:pt x="1105" y="517"/>
                  </a:lnTo>
                  <a:lnTo>
                    <a:pt x="1132" y="626"/>
                  </a:lnTo>
                  <a:lnTo>
                    <a:pt x="1121" y="740"/>
                  </a:lnTo>
                  <a:lnTo>
                    <a:pt x="1079" y="871"/>
                  </a:lnTo>
                  <a:lnTo>
                    <a:pt x="1078" y="896"/>
                  </a:lnTo>
                  <a:lnTo>
                    <a:pt x="1073" y="920"/>
                  </a:lnTo>
                  <a:lnTo>
                    <a:pt x="1065" y="941"/>
                  </a:lnTo>
                  <a:lnTo>
                    <a:pt x="1055" y="958"/>
                  </a:lnTo>
                  <a:lnTo>
                    <a:pt x="1040" y="972"/>
                  </a:lnTo>
                  <a:lnTo>
                    <a:pt x="1022" y="980"/>
                  </a:lnTo>
                  <a:lnTo>
                    <a:pt x="1001" y="983"/>
                  </a:lnTo>
                  <a:lnTo>
                    <a:pt x="975" y="980"/>
                  </a:lnTo>
                  <a:lnTo>
                    <a:pt x="953" y="1016"/>
                  </a:lnTo>
                  <a:lnTo>
                    <a:pt x="895" y="949"/>
                  </a:lnTo>
                  <a:lnTo>
                    <a:pt x="865" y="901"/>
                  </a:lnTo>
                  <a:lnTo>
                    <a:pt x="808" y="902"/>
                  </a:lnTo>
                  <a:lnTo>
                    <a:pt x="722" y="894"/>
                  </a:lnTo>
                  <a:lnTo>
                    <a:pt x="643" y="912"/>
                  </a:lnTo>
                  <a:lnTo>
                    <a:pt x="501" y="912"/>
                  </a:lnTo>
                  <a:lnTo>
                    <a:pt x="473" y="920"/>
                  </a:lnTo>
                  <a:lnTo>
                    <a:pt x="447" y="920"/>
                  </a:lnTo>
                  <a:lnTo>
                    <a:pt x="423" y="913"/>
                  </a:lnTo>
                  <a:lnTo>
                    <a:pt x="405" y="898"/>
                  </a:lnTo>
                  <a:lnTo>
                    <a:pt x="392" y="875"/>
                  </a:lnTo>
                  <a:lnTo>
                    <a:pt x="388" y="844"/>
                  </a:lnTo>
                  <a:lnTo>
                    <a:pt x="392" y="806"/>
                  </a:lnTo>
                  <a:lnTo>
                    <a:pt x="410" y="760"/>
                  </a:lnTo>
                  <a:lnTo>
                    <a:pt x="443" y="614"/>
                  </a:lnTo>
                  <a:lnTo>
                    <a:pt x="441" y="503"/>
                  </a:lnTo>
                  <a:lnTo>
                    <a:pt x="440" y="443"/>
                  </a:lnTo>
                  <a:lnTo>
                    <a:pt x="329" y="408"/>
                  </a:lnTo>
                  <a:lnTo>
                    <a:pt x="223" y="366"/>
                  </a:lnTo>
                  <a:lnTo>
                    <a:pt x="155" y="298"/>
                  </a:lnTo>
                  <a:lnTo>
                    <a:pt x="103" y="233"/>
                  </a:lnTo>
                  <a:lnTo>
                    <a:pt x="58" y="167"/>
                  </a:lnTo>
                  <a:lnTo>
                    <a:pt x="0" y="135"/>
                  </a:lnTo>
                  <a:lnTo>
                    <a:pt x="0" y="73"/>
                  </a:lnTo>
                  <a:lnTo>
                    <a:pt x="69" y="0"/>
                  </a:lnTo>
                  <a:lnTo>
                    <a:pt x="99" y="3"/>
                  </a:lnTo>
                  <a:lnTo>
                    <a:pt x="214" y="106"/>
                  </a:lnTo>
                  <a:lnTo>
                    <a:pt x="239" y="128"/>
                  </a:lnTo>
                  <a:lnTo>
                    <a:pt x="281" y="145"/>
                  </a:lnTo>
                  <a:lnTo>
                    <a:pt x="313" y="164"/>
                  </a:lnTo>
                  <a:lnTo>
                    <a:pt x="337" y="202"/>
                  </a:lnTo>
                  <a:lnTo>
                    <a:pt x="344" y="199"/>
                  </a:lnTo>
                  <a:lnTo>
                    <a:pt x="353" y="200"/>
                  </a:lnTo>
                  <a:lnTo>
                    <a:pt x="361" y="202"/>
                  </a:lnTo>
                  <a:lnTo>
                    <a:pt x="371" y="204"/>
                  </a:lnTo>
                  <a:lnTo>
                    <a:pt x="380" y="206"/>
                  </a:lnTo>
                  <a:lnTo>
                    <a:pt x="389" y="208"/>
                  </a:lnTo>
                  <a:lnTo>
                    <a:pt x="397" y="208"/>
                  </a:lnTo>
                  <a:lnTo>
                    <a:pt x="404" y="207"/>
                  </a:lnTo>
                  <a:lnTo>
                    <a:pt x="423" y="199"/>
                  </a:lnTo>
                  <a:lnTo>
                    <a:pt x="443" y="190"/>
                  </a:lnTo>
                  <a:lnTo>
                    <a:pt x="461" y="181"/>
                  </a:lnTo>
                  <a:lnTo>
                    <a:pt x="480" y="173"/>
                  </a:lnTo>
                  <a:lnTo>
                    <a:pt x="500" y="166"/>
                  </a:lnTo>
                  <a:lnTo>
                    <a:pt x="520" y="160"/>
                  </a:lnTo>
                  <a:lnTo>
                    <a:pt x="541" y="157"/>
                  </a:lnTo>
                  <a:lnTo>
                    <a:pt x="563" y="157"/>
                  </a:lnTo>
                  <a:lnTo>
                    <a:pt x="607" y="135"/>
                  </a:lnTo>
                  <a:lnTo>
                    <a:pt x="661" y="123"/>
                  </a:lnTo>
                  <a:lnTo>
                    <a:pt x="663" y="123"/>
                  </a:lnTo>
                  <a:lnTo>
                    <a:pt x="670" y="123"/>
                  </a:lnTo>
                  <a:lnTo>
                    <a:pt x="679" y="123"/>
                  </a:lnTo>
                  <a:lnTo>
                    <a:pt x="693" y="123"/>
                  </a:lnTo>
                  <a:lnTo>
                    <a:pt x="708" y="123"/>
                  </a:lnTo>
                  <a:lnTo>
                    <a:pt x="725" y="124"/>
                  </a:lnTo>
                  <a:lnTo>
                    <a:pt x="744" y="124"/>
                  </a:lnTo>
                  <a:lnTo>
                    <a:pt x="762" y="124"/>
                  </a:lnTo>
                  <a:lnTo>
                    <a:pt x="781" y="124"/>
                  </a:lnTo>
                  <a:lnTo>
                    <a:pt x="799" y="124"/>
                  </a:lnTo>
                  <a:lnTo>
                    <a:pt x="815" y="126"/>
                  </a:lnTo>
                  <a:lnTo>
                    <a:pt x="830" y="126"/>
                  </a:lnTo>
                  <a:lnTo>
                    <a:pt x="843" y="126"/>
                  </a:lnTo>
                  <a:lnTo>
                    <a:pt x="852" y="126"/>
                  </a:lnTo>
                  <a:lnTo>
                    <a:pt x="857" y="126"/>
                  </a:lnTo>
                  <a:lnTo>
                    <a:pt x="858" y="126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40" name="Freeform 116"/>
            <p:cNvSpPr>
              <a:spLocks/>
            </p:cNvSpPr>
            <p:nvPr/>
          </p:nvSpPr>
          <p:spPr bwMode="auto">
            <a:xfrm>
              <a:off x="3995" y="1621"/>
              <a:ext cx="304" cy="427"/>
            </a:xfrm>
            <a:custGeom>
              <a:avLst/>
              <a:gdLst>
                <a:gd name="T0" fmla="*/ 280 w 271"/>
                <a:gd name="T1" fmla="*/ 184 h 365"/>
                <a:gd name="T2" fmla="*/ 300 w 271"/>
                <a:gd name="T3" fmla="*/ 195 h 365"/>
                <a:gd name="T4" fmla="*/ 304 w 271"/>
                <a:gd name="T5" fmla="*/ 222 h 365"/>
                <a:gd name="T6" fmla="*/ 301 w 271"/>
                <a:gd name="T7" fmla="*/ 236 h 365"/>
                <a:gd name="T8" fmla="*/ 298 w 271"/>
                <a:gd name="T9" fmla="*/ 248 h 365"/>
                <a:gd name="T10" fmla="*/ 297 w 271"/>
                <a:gd name="T11" fmla="*/ 255 h 365"/>
                <a:gd name="T12" fmla="*/ 296 w 271"/>
                <a:gd name="T13" fmla="*/ 262 h 365"/>
                <a:gd name="T14" fmla="*/ 292 w 271"/>
                <a:gd name="T15" fmla="*/ 267 h 365"/>
                <a:gd name="T16" fmla="*/ 287 w 271"/>
                <a:gd name="T17" fmla="*/ 271 h 365"/>
                <a:gd name="T18" fmla="*/ 278 w 271"/>
                <a:gd name="T19" fmla="*/ 278 h 365"/>
                <a:gd name="T20" fmla="*/ 265 w 271"/>
                <a:gd name="T21" fmla="*/ 287 h 365"/>
                <a:gd name="T22" fmla="*/ 262 w 271"/>
                <a:gd name="T23" fmla="*/ 308 h 365"/>
                <a:gd name="T24" fmla="*/ 256 w 271"/>
                <a:gd name="T25" fmla="*/ 361 h 365"/>
                <a:gd name="T26" fmla="*/ 214 w 271"/>
                <a:gd name="T27" fmla="*/ 391 h 365"/>
                <a:gd name="T28" fmla="*/ 155 w 271"/>
                <a:gd name="T29" fmla="*/ 427 h 365"/>
                <a:gd name="T30" fmla="*/ 83 w 271"/>
                <a:gd name="T31" fmla="*/ 414 h 365"/>
                <a:gd name="T32" fmla="*/ 52 w 271"/>
                <a:gd name="T33" fmla="*/ 351 h 365"/>
                <a:gd name="T34" fmla="*/ 30 w 271"/>
                <a:gd name="T35" fmla="*/ 308 h 365"/>
                <a:gd name="T36" fmla="*/ 30 w 271"/>
                <a:gd name="T37" fmla="*/ 296 h 365"/>
                <a:gd name="T38" fmla="*/ 17 w 271"/>
                <a:gd name="T39" fmla="*/ 285 h 365"/>
                <a:gd name="T40" fmla="*/ 8 w 271"/>
                <a:gd name="T41" fmla="*/ 273 h 365"/>
                <a:gd name="T42" fmla="*/ 2 w 271"/>
                <a:gd name="T43" fmla="*/ 260 h 365"/>
                <a:gd name="T44" fmla="*/ 0 w 271"/>
                <a:gd name="T45" fmla="*/ 245 h 365"/>
                <a:gd name="T46" fmla="*/ 0 w 271"/>
                <a:gd name="T47" fmla="*/ 230 h 365"/>
                <a:gd name="T48" fmla="*/ 2 w 271"/>
                <a:gd name="T49" fmla="*/ 214 h 365"/>
                <a:gd name="T50" fmla="*/ 6 w 271"/>
                <a:gd name="T51" fmla="*/ 198 h 365"/>
                <a:gd name="T52" fmla="*/ 10 w 271"/>
                <a:gd name="T53" fmla="*/ 180 h 365"/>
                <a:gd name="T54" fmla="*/ 33 w 271"/>
                <a:gd name="T55" fmla="*/ 190 h 365"/>
                <a:gd name="T56" fmla="*/ 33 w 271"/>
                <a:gd name="T57" fmla="*/ 142 h 365"/>
                <a:gd name="T58" fmla="*/ 26 w 271"/>
                <a:gd name="T59" fmla="*/ 68 h 365"/>
                <a:gd name="T60" fmla="*/ 99 w 271"/>
                <a:gd name="T61" fmla="*/ 2 h 365"/>
                <a:gd name="T62" fmla="*/ 184 w 271"/>
                <a:gd name="T63" fmla="*/ 0 h 365"/>
                <a:gd name="T64" fmla="*/ 278 w 271"/>
                <a:gd name="T65" fmla="*/ 66 h 365"/>
                <a:gd name="T66" fmla="*/ 280 w 271"/>
                <a:gd name="T67" fmla="*/ 184 h 3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71" h="365">
                  <a:moveTo>
                    <a:pt x="250" y="157"/>
                  </a:moveTo>
                  <a:lnTo>
                    <a:pt x="267" y="167"/>
                  </a:lnTo>
                  <a:lnTo>
                    <a:pt x="271" y="190"/>
                  </a:lnTo>
                  <a:lnTo>
                    <a:pt x="268" y="202"/>
                  </a:lnTo>
                  <a:lnTo>
                    <a:pt x="266" y="212"/>
                  </a:lnTo>
                  <a:lnTo>
                    <a:pt x="265" y="218"/>
                  </a:lnTo>
                  <a:lnTo>
                    <a:pt x="264" y="224"/>
                  </a:lnTo>
                  <a:lnTo>
                    <a:pt x="260" y="228"/>
                  </a:lnTo>
                  <a:lnTo>
                    <a:pt x="256" y="232"/>
                  </a:lnTo>
                  <a:lnTo>
                    <a:pt x="248" y="238"/>
                  </a:lnTo>
                  <a:lnTo>
                    <a:pt x="236" y="245"/>
                  </a:lnTo>
                  <a:lnTo>
                    <a:pt x="234" y="263"/>
                  </a:lnTo>
                  <a:lnTo>
                    <a:pt x="228" y="309"/>
                  </a:lnTo>
                  <a:lnTo>
                    <a:pt x="191" y="334"/>
                  </a:lnTo>
                  <a:lnTo>
                    <a:pt x="138" y="365"/>
                  </a:lnTo>
                  <a:lnTo>
                    <a:pt x="74" y="354"/>
                  </a:lnTo>
                  <a:lnTo>
                    <a:pt x="46" y="300"/>
                  </a:lnTo>
                  <a:lnTo>
                    <a:pt x="27" y="263"/>
                  </a:lnTo>
                  <a:lnTo>
                    <a:pt x="27" y="253"/>
                  </a:lnTo>
                  <a:lnTo>
                    <a:pt x="15" y="244"/>
                  </a:lnTo>
                  <a:lnTo>
                    <a:pt x="7" y="233"/>
                  </a:lnTo>
                  <a:lnTo>
                    <a:pt x="2" y="222"/>
                  </a:lnTo>
                  <a:lnTo>
                    <a:pt x="0" y="209"/>
                  </a:lnTo>
                  <a:lnTo>
                    <a:pt x="0" y="197"/>
                  </a:lnTo>
                  <a:lnTo>
                    <a:pt x="2" y="183"/>
                  </a:lnTo>
                  <a:lnTo>
                    <a:pt x="5" y="169"/>
                  </a:lnTo>
                  <a:lnTo>
                    <a:pt x="9" y="154"/>
                  </a:lnTo>
                  <a:lnTo>
                    <a:pt x="29" y="162"/>
                  </a:lnTo>
                  <a:lnTo>
                    <a:pt x="29" y="121"/>
                  </a:lnTo>
                  <a:lnTo>
                    <a:pt x="23" y="58"/>
                  </a:lnTo>
                  <a:lnTo>
                    <a:pt x="88" y="2"/>
                  </a:lnTo>
                  <a:lnTo>
                    <a:pt x="164" y="0"/>
                  </a:lnTo>
                  <a:lnTo>
                    <a:pt x="248" y="56"/>
                  </a:lnTo>
                  <a:lnTo>
                    <a:pt x="250" y="157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41" name="Freeform 117"/>
            <p:cNvSpPr>
              <a:spLocks/>
            </p:cNvSpPr>
            <p:nvPr/>
          </p:nvSpPr>
          <p:spPr bwMode="auto">
            <a:xfrm>
              <a:off x="3992" y="1586"/>
              <a:ext cx="307" cy="250"/>
            </a:xfrm>
            <a:custGeom>
              <a:avLst/>
              <a:gdLst>
                <a:gd name="T0" fmla="*/ 202 w 272"/>
                <a:gd name="T1" fmla="*/ 25 h 214"/>
                <a:gd name="T2" fmla="*/ 256 w 272"/>
                <a:gd name="T3" fmla="*/ 58 h 214"/>
                <a:gd name="T4" fmla="*/ 275 w 272"/>
                <a:gd name="T5" fmla="*/ 72 h 214"/>
                <a:gd name="T6" fmla="*/ 290 w 272"/>
                <a:gd name="T7" fmla="*/ 85 h 214"/>
                <a:gd name="T8" fmla="*/ 300 w 272"/>
                <a:gd name="T9" fmla="*/ 99 h 214"/>
                <a:gd name="T10" fmla="*/ 305 w 272"/>
                <a:gd name="T11" fmla="*/ 113 h 214"/>
                <a:gd name="T12" fmla="*/ 307 w 272"/>
                <a:gd name="T13" fmla="*/ 130 h 214"/>
                <a:gd name="T14" fmla="*/ 305 w 272"/>
                <a:gd name="T15" fmla="*/ 148 h 214"/>
                <a:gd name="T16" fmla="*/ 299 w 272"/>
                <a:gd name="T17" fmla="*/ 167 h 214"/>
                <a:gd name="T18" fmla="*/ 291 w 272"/>
                <a:gd name="T19" fmla="*/ 190 h 214"/>
                <a:gd name="T20" fmla="*/ 288 w 272"/>
                <a:gd name="T21" fmla="*/ 220 h 214"/>
                <a:gd name="T22" fmla="*/ 288 w 272"/>
                <a:gd name="T23" fmla="*/ 245 h 214"/>
                <a:gd name="T24" fmla="*/ 266 w 272"/>
                <a:gd name="T25" fmla="*/ 250 h 214"/>
                <a:gd name="T26" fmla="*/ 251 w 272"/>
                <a:gd name="T27" fmla="*/ 207 h 214"/>
                <a:gd name="T28" fmla="*/ 243 w 272"/>
                <a:gd name="T29" fmla="*/ 173 h 214"/>
                <a:gd name="T30" fmla="*/ 244 w 272"/>
                <a:gd name="T31" fmla="*/ 138 h 214"/>
                <a:gd name="T32" fmla="*/ 255 w 272"/>
                <a:gd name="T33" fmla="*/ 95 h 214"/>
                <a:gd name="T34" fmla="*/ 209 w 272"/>
                <a:gd name="T35" fmla="*/ 65 h 214"/>
                <a:gd name="T36" fmla="*/ 146 w 272"/>
                <a:gd name="T37" fmla="*/ 65 h 214"/>
                <a:gd name="T38" fmla="*/ 133 w 272"/>
                <a:gd name="T39" fmla="*/ 71 h 214"/>
                <a:gd name="T40" fmla="*/ 123 w 272"/>
                <a:gd name="T41" fmla="*/ 76 h 214"/>
                <a:gd name="T42" fmla="*/ 112 w 272"/>
                <a:gd name="T43" fmla="*/ 82 h 214"/>
                <a:gd name="T44" fmla="*/ 102 w 272"/>
                <a:gd name="T45" fmla="*/ 86 h 214"/>
                <a:gd name="T46" fmla="*/ 89 w 272"/>
                <a:gd name="T47" fmla="*/ 91 h 214"/>
                <a:gd name="T48" fmla="*/ 79 w 272"/>
                <a:gd name="T49" fmla="*/ 95 h 214"/>
                <a:gd name="T50" fmla="*/ 67 w 272"/>
                <a:gd name="T51" fmla="*/ 99 h 214"/>
                <a:gd name="T52" fmla="*/ 54 w 272"/>
                <a:gd name="T53" fmla="*/ 102 h 214"/>
                <a:gd name="T54" fmla="*/ 38 w 272"/>
                <a:gd name="T55" fmla="*/ 113 h 214"/>
                <a:gd name="T56" fmla="*/ 46 w 272"/>
                <a:gd name="T57" fmla="*/ 140 h 214"/>
                <a:gd name="T58" fmla="*/ 51 w 272"/>
                <a:gd name="T59" fmla="*/ 162 h 214"/>
                <a:gd name="T60" fmla="*/ 51 w 272"/>
                <a:gd name="T61" fmla="*/ 183 h 214"/>
                <a:gd name="T62" fmla="*/ 45 w 272"/>
                <a:gd name="T63" fmla="*/ 209 h 214"/>
                <a:gd name="T64" fmla="*/ 45 w 272"/>
                <a:gd name="T65" fmla="*/ 250 h 214"/>
                <a:gd name="T66" fmla="*/ 24 w 272"/>
                <a:gd name="T67" fmla="*/ 225 h 214"/>
                <a:gd name="T68" fmla="*/ 10 w 272"/>
                <a:gd name="T69" fmla="*/ 190 h 214"/>
                <a:gd name="T70" fmla="*/ 7 w 272"/>
                <a:gd name="T71" fmla="*/ 174 h 214"/>
                <a:gd name="T72" fmla="*/ 2 w 272"/>
                <a:gd name="T73" fmla="*/ 158 h 214"/>
                <a:gd name="T74" fmla="*/ 0 w 272"/>
                <a:gd name="T75" fmla="*/ 143 h 214"/>
                <a:gd name="T76" fmla="*/ 0 w 272"/>
                <a:gd name="T77" fmla="*/ 126 h 214"/>
                <a:gd name="T78" fmla="*/ 2 w 272"/>
                <a:gd name="T79" fmla="*/ 112 h 214"/>
                <a:gd name="T80" fmla="*/ 8 w 272"/>
                <a:gd name="T81" fmla="*/ 102 h 214"/>
                <a:gd name="T82" fmla="*/ 18 w 272"/>
                <a:gd name="T83" fmla="*/ 92 h 214"/>
                <a:gd name="T84" fmla="*/ 35 w 272"/>
                <a:gd name="T85" fmla="*/ 89 h 214"/>
                <a:gd name="T86" fmla="*/ 38 w 272"/>
                <a:gd name="T87" fmla="*/ 55 h 214"/>
                <a:gd name="T88" fmla="*/ 70 w 272"/>
                <a:gd name="T89" fmla="*/ 15 h 214"/>
                <a:gd name="T90" fmla="*/ 137 w 272"/>
                <a:gd name="T91" fmla="*/ 0 h 214"/>
                <a:gd name="T92" fmla="*/ 202 w 272"/>
                <a:gd name="T93" fmla="*/ 25 h 2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72" h="214">
                  <a:moveTo>
                    <a:pt x="179" y="21"/>
                  </a:moveTo>
                  <a:lnTo>
                    <a:pt x="227" y="50"/>
                  </a:lnTo>
                  <a:lnTo>
                    <a:pt x="244" y="62"/>
                  </a:lnTo>
                  <a:lnTo>
                    <a:pt x="257" y="73"/>
                  </a:lnTo>
                  <a:lnTo>
                    <a:pt x="266" y="85"/>
                  </a:lnTo>
                  <a:lnTo>
                    <a:pt x="270" y="97"/>
                  </a:lnTo>
                  <a:lnTo>
                    <a:pt x="272" y="111"/>
                  </a:lnTo>
                  <a:lnTo>
                    <a:pt x="270" y="127"/>
                  </a:lnTo>
                  <a:lnTo>
                    <a:pt x="265" y="143"/>
                  </a:lnTo>
                  <a:lnTo>
                    <a:pt x="258" y="163"/>
                  </a:lnTo>
                  <a:lnTo>
                    <a:pt x="255" y="188"/>
                  </a:lnTo>
                  <a:lnTo>
                    <a:pt x="255" y="210"/>
                  </a:lnTo>
                  <a:lnTo>
                    <a:pt x="236" y="214"/>
                  </a:lnTo>
                  <a:lnTo>
                    <a:pt x="222" y="177"/>
                  </a:lnTo>
                  <a:lnTo>
                    <a:pt x="215" y="148"/>
                  </a:lnTo>
                  <a:lnTo>
                    <a:pt x="216" y="118"/>
                  </a:lnTo>
                  <a:lnTo>
                    <a:pt x="226" y="81"/>
                  </a:lnTo>
                  <a:lnTo>
                    <a:pt x="185" y="56"/>
                  </a:lnTo>
                  <a:lnTo>
                    <a:pt x="129" y="56"/>
                  </a:lnTo>
                  <a:lnTo>
                    <a:pt x="118" y="61"/>
                  </a:lnTo>
                  <a:lnTo>
                    <a:pt x="109" y="65"/>
                  </a:lnTo>
                  <a:lnTo>
                    <a:pt x="99" y="70"/>
                  </a:lnTo>
                  <a:lnTo>
                    <a:pt x="90" y="74"/>
                  </a:lnTo>
                  <a:lnTo>
                    <a:pt x="79" y="78"/>
                  </a:lnTo>
                  <a:lnTo>
                    <a:pt x="70" y="81"/>
                  </a:lnTo>
                  <a:lnTo>
                    <a:pt x="59" y="85"/>
                  </a:lnTo>
                  <a:lnTo>
                    <a:pt x="48" y="87"/>
                  </a:lnTo>
                  <a:lnTo>
                    <a:pt x="34" y="97"/>
                  </a:lnTo>
                  <a:lnTo>
                    <a:pt x="41" y="120"/>
                  </a:lnTo>
                  <a:lnTo>
                    <a:pt x="45" y="139"/>
                  </a:lnTo>
                  <a:lnTo>
                    <a:pt x="45" y="157"/>
                  </a:lnTo>
                  <a:lnTo>
                    <a:pt x="40" y="179"/>
                  </a:lnTo>
                  <a:lnTo>
                    <a:pt x="40" y="214"/>
                  </a:lnTo>
                  <a:lnTo>
                    <a:pt x="21" y="193"/>
                  </a:lnTo>
                  <a:lnTo>
                    <a:pt x="9" y="163"/>
                  </a:lnTo>
                  <a:lnTo>
                    <a:pt x="6" y="149"/>
                  </a:lnTo>
                  <a:lnTo>
                    <a:pt x="2" y="135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7" y="87"/>
                  </a:lnTo>
                  <a:lnTo>
                    <a:pt x="16" y="79"/>
                  </a:lnTo>
                  <a:lnTo>
                    <a:pt x="31" y="76"/>
                  </a:lnTo>
                  <a:lnTo>
                    <a:pt x="34" y="47"/>
                  </a:lnTo>
                  <a:lnTo>
                    <a:pt x="62" y="13"/>
                  </a:lnTo>
                  <a:lnTo>
                    <a:pt x="121" y="0"/>
                  </a:lnTo>
                  <a:lnTo>
                    <a:pt x="179" y="21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42" name="Freeform 118"/>
            <p:cNvSpPr>
              <a:spLocks/>
            </p:cNvSpPr>
            <p:nvPr/>
          </p:nvSpPr>
          <p:spPr bwMode="auto">
            <a:xfrm>
              <a:off x="4136" y="1661"/>
              <a:ext cx="111" cy="355"/>
            </a:xfrm>
            <a:custGeom>
              <a:avLst/>
              <a:gdLst>
                <a:gd name="T0" fmla="*/ 89 w 99"/>
                <a:gd name="T1" fmla="*/ 86 h 304"/>
                <a:gd name="T2" fmla="*/ 89 w 99"/>
                <a:gd name="T3" fmla="*/ 141 h 304"/>
                <a:gd name="T4" fmla="*/ 111 w 99"/>
                <a:gd name="T5" fmla="*/ 178 h 304"/>
                <a:gd name="T6" fmla="*/ 110 w 99"/>
                <a:gd name="T7" fmla="*/ 223 h 304"/>
                <a:gd name="T8" fmla="*/ 110 w 99"/>
                <a:gd name="T9" fmla="*/ 290 h 304"/>
                <a:gd name="T10" fmla="*/ 89 w 99"/>
                <a:gd name="T11" fmla="*/ 309 h 304"/>
                <a:gd name="T12" fmla="*/ 61 w 99"/>
                <a:gd name="T13" fmla="*/ 328 h 304"/>
                <a:gd name="T14" fmla="*/ 52 w 99"/>
                <a:gd name="T15" fmla="*/ 355 h 304"/>
                <a:gd name="T16" fmla="*/ 13 w 99"/>
                <a:gd name="T17" fmla="*/ 355 h 304"/>
                <a:gd name="T18" fmla="*/ 0 w 99"/>
                <a:gd name="T19" fmla="*/ 328 h 304"/>
                <a:gd name="T20" fmla="*/ 38 w 99"/>
                <a:gd name="T21" fmla="*/ 322 h 304"/>
                <a:gd name="T22" fmla="*/ 17 w 99"/>
                <a:gd name="T23" fmla="*/ 312 h 304"/>
                <a:gd name="T24" fmla="*/ 1 w 99"/>
                <a:gd name="T25" fmla="*/ 312 h 304"/>
                <a:gd name="T26" fmla="*/ 1 w 99"/>
                <a:gd name="T27" fmla="*/ 290 h 304"/>
                <a:gd name="T28" fmla="*/ 20 w 99"/>
                <a:gd name="T29" fmla="*/ 295 h 304"/>
                <a:gd name="T30" fmla="*/ 57 w 99"/>
                <a:gd name="T31" fmla="*/ 293 h 304"/>
                <a:gd name="T32" fmla="*/ 57 w 99"/>
                <a:gd name="T33" fmla="*/ 273 h 304"/>
                <a:gd name="T34" fmla="*/ 27 w 99"/>
                <a:gd name="T35" fmla="*/ 273 h 304"/>
                <a:gd name="T36" fmla="*/ 0 w 99"/>
                <a:gd name="T37" fmla="*/ 266 h 304"/>
                <a:gd name="T38" fmla="*/ 0 w 99"/>
                <a:gd name="T39" fmla="*/ 239 h 304"/>
                <a:gd name="T40" fmla="*/ 22 w 99"/>
                <a:gd name="T41" fmla="*/ 237 h 304"/>
                <a:gd name="T42" fmla="*/ 48 w 99"/>
                <a:gd name="T43" fmla="*/ 259 h 304"/>
                <a:gd name="T44" fmla="*/ 67 w 99"/>
                <a:gd name="T45" fmla="*/ 250 h 304"/>
                <a:gd name="T46" fmla="*/ 52 w 99"/>
                <a:gd name="T47" fmla="*/ 223 h 304"/>
                <a:gd name="T48" fmla="*/ 71 w 99"/>
                <a:gd name="T49" fmla="*/ 214 h 304"/>
                <a:gd name="T50" fmla="*/ 57 w 99"/>
                <a:gd name="T51" fmla="*/ 197 h 304"/>
                <a:gd name="T52" fmla="*/ 67 w 99"/>
                <a:gd name="T53" fmla="*/ 175 h 304"/>
                <a:gd name="T54" fmla="*/ 38 w 99"/>
                <a:gd name="T55" fmla="*/ 175 h 304"/>
                <a:gd name="T56" fmla="*/ 52 w 99"/>
                <a:gd name="T57" fmla="*/ 158 h 304"/>
                <a:gd name="T58" fmla="*/ 71 w 99"/>
                <a:gd name="T59" fmla="*/ 158 h 304"/>
                <a:gd name="T60" fmla="*/ 89 w 99"/>
                <a:gd name="T61" fmla="*/ 161 h 304"/>
                <a:gd name="T62" fmla="*/ 77 w 99"/>
                <a:gd name="T63" fmla="*/ 127 h 304"/>
                <a:gd name="T64" fmla="*/ 52 w 99"/>
                <a:gd name="T65" fmla="*/ 118 h 304"/>
                <a:gd name="T66" fmla="*/ 13 w 99"/>
                <a:gd name="T67" fmla="*/ 118 h 304"/>
                <a:gd name="T68" fmla="*/ 8 w 99"/>
                <a:gd name="T69" fmla="*/ 98 h 304"/>
                <a:gd name="T70" fmla="*/ 8 w 99"/>
                <a:gd name="T71" fmla="*/ 62 h 304"/>
                <a:gd name="T72" fmla="*/ 4 w 99"/>
                <a:gd name="T73" fmla="*/ 27 h 304"/>
                <a:gd name="T74" fmla="*/ 27 w 99"/>
                <a:gd name="T75" fmla="*/ 0 h 304"/>
                <a:gd name="T76" fmla="*/ 53 w 99"/>
                <a:gd name="T77" fmla="*/ 4 h 304"/>
                <a:gd name="T78" fmla="*/ 72 w 99"/>
                <a:gd name="T79" fmla="*/ 7 h 304"/>
                <a:gd name="T80" fmla="*/ 86 w 99"/>
                <a:gd name="T81" fmla="*/ 12 h 304"/>
                <a:gd name="T82" fmla="*/ 95 w 99"/>
                <a:gd name="T83" fmla="*/ 19 h 304"/>
                <a:gd name="T84" fmla="*/ 99 w 99"/>
                <a:gd name="T85" fmla="*/ 28 h 304"/>
                <a:gd name="T86" fmla="*/ 99 w 99"/>
                <a:gd name="T87" fmla="*/ 42 h 304"/>
                <a:gd name="T88" fmla="*/ 95 w 99"/>
                <a:gd name="T89" fmla="*/ 61 h 304"/>
                <a:gd name="T90" fmla="*/ 89 w 99"/>
                <a:gd name="T91" fmla="*/ 86 h 3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9" h="304">
                  <a:moveTo>
                    <a:pt x="79" y="74"/>
                  </a:moveTo>
                  <a:lnTo>
                    <a:pt x="79" y="121"/>
                  </a:lnTo>
                  <a:lnTo>
                    <a:pt x="99" y="152"/>
                  </a:lnTo>
                  <a:lnTo>
                    <a:pt x="98" y="191"/>
                  </a:lnTo>
                  <a:lnTo>
                    <a:pt x="98" y="248"/>
                  </a:lnTo>
                  <a:lnTo>
                    <a:pt x="79" y="265"/>
                  </a:lnTo>
                  <a:lnTo>
                    <a:pt x="54" y="281"/>
                  </a:lnTo>
                  <a:lnTo>
                    <a:pt x="46" y="304"/>
                  </a:lnTo>
                  <a:lnTo>
                    <a:pt x="12" y="304"/>
                  </a:lnTo>
                  <a:lnTo>
                    <a:pt x="0" y="281"/>
                  </a:lnTo>
                  <a:lnTo>
                    <a:pt x="34" y="276"/>
                  </a:lnTo>
                  <a:lnTo>
                    <a:pt x="15" y="267"/>
                  </a:lnTo>
                  <a:lnTo>
                    <a:pt x="1" y="267"/>
                  </a:lnTo>
                  <a:lnTo>
                    <a:pt x="1" y="248"/>
                  </a:lnTo>
                  <a:lnTo>
                    <a:pt x="18" y="253"/>
                  </a:lnTo>
                  <a:lnTo>
                    <a:pt x="51" y="251"/>
                  </a:lnTo>
                  <a:lnTo>
                    <a:pt x="51" y="234"/>
                  </a:lnTo>
                  <a:lnTo>
                    <a:pt x="24" y="234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20" y="203"/>
                  </a:lnTo>
                  <a:lnTo>
                    <a:pt x="43" y="222"/>
                  </a:lnTo>
                  <a:lnTo>
                    <a:pt x="60" y="214"/>
                  </a:lnTo>
                  <a:lnTo>
                    <a:pt x="46" y="191"/>
                  </a:lnTo>
                  <a:lnTo>
                    <a:pt x="63" y="183"/>
                  </a:lnTo>
                  <a:lnTo>
                    <a:pt x="51" y="169"/>
                  </a:lnTo>
                  <a:lnTo>
                    <a:pt x="60" y="150"/>
                  </a:lnTo>
                  <a:lnTo>
                    <a:pt x="34" y="150"/>
                  </a:lnTo>
                  <a:lnTo>
                    <a:pt x="46" y="135"/>
                  </a:lnTo>
                  <a:lnTo>
                    <a:pt x="63" y="135"/>
                  </a:lnTo>
                  <a:lnTo>
                    <a:pt x="79" y="138"/>
                  </a:lnTo>
                  <a:lnTo>
                    <a:pt x="69" y="109"/>
                  </a:lnTo>
                  <a:lnTo>
                    <a:pt x="46" y="101"/>
                  </a:lnTo>
                  <a:lnTo>
                    <a:pt x="12" y="101"/>
                  </a:lnTo>
                  <a:lnTo>
                    <a:pt x="7" y="84"/>
                  </a:lnTo>
                  <a:lnTo>
                    <a:pt x="7" y="53"/>
                  </a:lnTo>
                  <a:lnTo>
                    <a:pt x="4" y="23"/>
                  </a:lnTo>
                  <a:lnTo>
                    <a:pt x="24" y="0"/>
                  </a:lnTo>
                  <a:lnTo>
                    <a:pt x="47" y="3"/>
                  </a:lnTo>
                  <a:lnTo>
                    <a:pt x="64" y="6"/>
                  </a:lnTo>
                  <a:lnTo>
                    <a:pt x="77" y="10"/>
                  </a:lnTo>
                  <a:lnTo>
                    <a:pt x="85" y="16"/>
                  </a:lnTo>
                  <a:lnTo>
                    <a:pt x="88" y="24"/>
                  </a:lnTo>
                  <a:lnTo>
                    <a:pt x="88" y="36"/>
                  </a:lnTo>
                  <a:lnTo>
                    <a:pt x="85" y="52"/>
                  </a:lnTo>
                  <a:lnTo>
                    <a:pt x="79" y="7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43" name="Freeform 119"/>
            <p:cNvSpPr>
              <a:spLocks/>
            </p:cNvSpPr>
            <p:nvPr/>
          </p:nvSpPr>
          <p:spPr bwMode="auto">
            <a:xfrm>
              <a:off x="4121" y="1799"/>
              <a:ext cx="38" cy="95"/>
            </a:xfrm>
            <a:custGeom>
              <a:avLst/>
              <a:gdLst>
                <a:gd name="T0" fmla="*/ 20 w 33"/>
                <a:gd name="T1" fmla="*/ 6 h 81"/>
                <a:gd name="T2" fmla="*/ 36 w 33"/>
                <a:gd name="T3" fmla="*/ 29 h 81"/>
                <a:gd name="T4" fmla="*/ 26 w 33"/>
                <a:gd name="T5" fmla="*/ 55 h 81"/>
                <a:gd name="T6" fmla="*/ 38 w 33"/>
                <a:gd name="T7" fmla="*/ 72 h 81"/>
                <a:gd name="T8" fmla="*/ 38 w 33"/>
                <a:gd name="T9" fmla="*/ 95 h 81"/>
                <a:gd name="T10" fmla="*/ 20 w 33"/>
                <a:gd name="T11" fmla="*/ 89 h 81"/>
                <a:gd name="T12" fmla="*/ 0 w 33"/>
                <a:gd name="T13" fmla="*/ 91 h 81"/>
                <a:gd name="T14" fmla="*/ 0 w 33"/>
                <a:gd name="T15" fmla="*/ 59 h 81"/>
                <a:gd name="T16" fmla="*/ 7 w 33"/>
                <a:gd name="T17" fmla="*/ 29 h 81"/>
                <a:gd name="T18" fmla="*/ 3 w 33"/>
                <a:gd name="T19" fmla="*/ 0 h 81"/>
                <a:gd name="T20" fmla="*/ 6 w 33"/>
                <a:gd name="T21" fmla="*/ 1 h 81"/>
                <a:gd name="T22" fmla="*/ 10 w 33"/>
                <a:gd name="T23" fmla="*/ 2 h 81"/>
                <a:gd name="T24" fmla="*/ 16 w 33"/>
                <a:gd name="T25" fmla="*/ 5 h 81"/>
                <a:gd name="T26" fmla="*/ 20 w 33"/>
                <a:gd name="T27" fmla="*/ 6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81">
                  <a:moveTo>
                    <a:pt x="17" y="5"/>
                  </a:moveTo>
                  <a:lnTo>
                    <a:pt x="31" y="25"/>
                  </a:lnTo>
                  <a:lnTo>
                    <a:pt x="23" y="47"/>
                  </a:lnTo>
                  <a:lnTo>
                    <a:pt x="33" y="61"/>
                  </a:lnTo>
                  <a:lnTo>
                    <a:pt x="33" y="81"/>
                  </a:lnTo>
                  <a:lnTo>
                    <a:pt x="17" y="76"/>
                  </a:lnTo>
                  <a:lnTo>
                    <a:pt x="0" y="78"/>
                  </a:lnTo>
                  <a:lnTo>
                    <a:pt x="0" y="50"/>
                  </a:lnTo>
                  <a:lnTo>
                    <a:pt x="6" y="25"/>
                  </a:lnTo>
                  <a:lnTo>
                    <a:pt x="3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44" name="Freeform 120"/>
            <p:cNvSpPr>
              <a:spLocks/>
            </p:cNvSpPr>
            <p:nvPr/>
          </p:nvSpPr>
          <p:spPr bwMode="auto">
            <a:xfrm>
              <a:off x="4258" y="1808"/>
              <a:ext cx="34" cy="98"/>
            </a:xfrm>
            <a:custGeom>
              <a:avLst/>
              <a:gdLst>
                <a:gd name="T0" fmla="*/ 32 w 30"/>
                <a:gd name="T1" fmla="*/ 0 h 84"/>
                <a:gd name="T2" fmla="*/ 9 w 30"/>
                <a:gd name="T3" fmla="*/ 6 h 84"/>
                <a:gd name="T4" fmla="*/ 0 w 30"/>
                <a:gd name="T5" fmla="*/ 36 h 84"/>
                <a:gd name="T6" fmla="*/ 22 w 30"/>
                <a:gd name="T7" fmla="*/ 20 h 84"/>
                <a:gd name="T8" fmla="*/ 16 w 30"/>
                <a:gd name="T9" fmla="*/ 56 h 84"/>
                <a:gd name="T10" fmla="*/ 0 w 30"/>
                <a:gd name="T11" fmla="*/ 58 h 84"/>
                <a:gd name="T12" fmla="*/ 0 w 30"/>
                <a:gd name="T13" fmla="*/ 95 h 84"/>
                <a:gd name="T14" fmla="*/ 16 w 30"/>
                <a:gd name="T15" fmla="*/ 98 h 84"/>
                <a:gd name="T16" fmla="*/ 22 w 30"/>
                <a:gd name="T17" fmla="*/ 72 h 84"/>
                <a:gd name="T18" fmla="*/ 34 w 30"/>
                <a:gd name="T19" fmla="*/ 39 h 84"/>
                <a:gd name="T20" fmla="*/ 32 w 30"/>
                <a:gd name="T21" fmla="*/ 0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" h="84">
                  <a:moveTo>
                    <a:pt x="28" y="0"/>
                  </a:moveTo>
                  <a:lnTo>
                    <a:pt x="8" y="5"/>
                  </a:lnTo>
                  <a:lnTo>
                    <a:pt x="0" y="31"/>
                  </a:lnTo>
                  <a:lnTo>
                    <a:pt x="19" y="17"/>
                  </a:lnTo>
                  <a:lnTo>
                    <a:pt x="14" y="48"/>
                  </a:lnTo>
                  <a:lnTo>
                    <a:pt x="0" y="50"/>
                  </a:lnTo>
                  <a:lnTo>
                    <a:pt x="0" y="81"/>
                  </a:lnTo>
                  <a:lnTo>
                    <a:pt x="14" y="84"/>
                  </a:lnTo>
                  <a:lnTo>
                    <a:pt x="19" y="62"/>
                  </a:lnTo>
                  <a:lnTo>
                    <a:pt x="30" y="3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45" name="Freeform 121"/>
            <p:cNvSpPr>
              <a:spLocks/>
            </p:cNvSpPr>
            <p:nvPr/>
          </p:nvSpPr>
          <p:spPr bwMode="auto">
            <a:xfrm>
              <a:off x="3884" y="1957"/>
              <a:ext cx="397" cy="786"/>
            </a:xfrm>
            <a:custGeom>
              <a:avLst/>
              <a:gdLst>
                <a:gd name="T0" fmla="*/ 377 w 353"/>
                <a:gd name="T1" fmla="*/ 0 h 672"/>
                <a:gd name="T2" fmla="*/ 350 w 353"/>
                <a:gd name="T3" fmla="*/ 67 h 672"/>
                <a:gd name="T4" fmla="*/ 287 w 353"/>
                <a:gd name="T5" fmla="*/ 102 h 672"/>
                <a:gd name="T6" fmla="*/ 237 w 353"/>
                <a:gd name="T7" fmla="*/ 113 h 672"/>
                <a:gd name="T8" fmla="*/ 200 w 353"/>
                <a:gd name="T9" fmla="*/ 89 h 672"/>
                <a:gd name="T10" fmla="*/ 184 w 353"/>
                <a:gd name="T11" fmla="*/ 58 h 672"/>
                <a:gd name="T12" fmla="*/ 160 w 353"/>
                <a:gd name="T13" fmla="*/ 127 h 672"/>
                <a:gd name="T14" fmla="*/ 65 w 353"/>
                <a:gd name="T15" fmla="*/ 306 h 672"/>
                <a:gd name="T16" fmla="*/ 21 w 353"/>
                <a:gd name="T17" fmla="*/ 585 h 672"/>
                <a:gd name="T18" fmla="*/ 0 w 353"/>
                <a:gd name="T19" fmla="*/ 786 h 672"/>
                <a:gd name="T20" fmla="*/ 110 w 353"/>
                <a:gd name="T21" fmla="*/ 590 h 672"/>
                <a:gd name="T22" fmla="*/ 237 w 353"/>
                <a:gd name="T23" fmla="*/ 251 h 672"/>
                <a:gd name="T24" fmla="*/ 265 w 353"/>
                <a:gd name="T25" fmla="*/ 179 h 672"/>
                <a:gd name="T26" fmla="*/ 326 w 353"/>
                <a:gd name="T27" fmla="*/ 118 h 672"/>
                <a:gd name="T28" fmla="*/ 372 w 353"/>
                <a:gd name="T29" fmla="*/ 81 h 672"/>
                <a:gd name="T30" fmla="*/ 397 w 353"/>
                <a:gd name="T31" fmla="*/ 55 h 672"/>
                <a:gd name="T32" fmla="*/ 377 w 353"/>
                <a:gd name="T33" fmla="*/ 0 h 6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3" h="672">
                  <a:moveTo>
                    <a:pt x="335" y="0"/>
                  </a:moveTo>
                  <a:lnTo>
                    <a:pt x="311" y="57"/>
                  </a:lnTo>
                  <a:lnTo>
                    <a:pt x="255" y="87"/>
                  </a:lnTo>
                  <a:lnTo>
                    <a:pt x="211" y="97"/>
                  </a:lnTo>
                  <a:lnTo>
                    <a:pt x="178" y="76"/>
                  </a:lnTo>
                  <a:lnTo>
                    <a:pt x="164" y="50"/>
                  </a:lnTo>
                  <a:lnTo>
                    <a:pt x="142" y="109"/>
                  </a:lnTo>
                  <a:lnTo>
                    <a:pt x="58" y="262"/>
                  </a:lnTo>
                  <a:lnTo>
                    <a:pt x="19" y="500"/>
                  </a:lnTo>
                  <a:lnTo>
                    <a:pt x="0" y="672"/>
                  </a:lnTo>
                  <a:lnTo>
                    <a:pt x="98" y="504"/>
                  </a:lnTo>
                  <a:lnTo>
                    <a:pt x="211" y="215"/>
                  </a:lnTo>
                  <a:lnTo>
                    <a:pt x="236" y="153"/>
                  </a:lnTo>
                  <a:lnTo>
                    <a:pt x="290" y="101"/>
                  </a:lnTo>
                  <a:lnTo>
                    <a:pt x="331" y="69"/>
                  </a:lnTo>
                  <a:lnTo>
                    <a:pt x="353" y="4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BF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46" name="Freeform 122"/>
            <p:cNvSpPr>
              <a:spLocks/>
            </p:cNvSpPr>
            <p:nvPr/>
          </p:nvSpPr>
          <p:spPr bwMode="auto">
            <a:xfrm>
              <a:off x="4150" y="1976"/>
              <a:ext cx="115" cy="166"/>
            </a:xfrm>
            <a:custGeom>
              <a:avLst/>
              <a:gdLst>
                <a:gd name="T0" fmla="*/ 65 w 103"/>
                <a:gd name="T1" fmla="*/ 96 h 140"/>
                <a:gd name="T2" fmla="*/ 0 w 103"/>
                <a:gd name="T3" fmla="*/ 166 h 140"/>
                <a:gd name="T4" fmla="*/ 0 w 103"/>
                <a:gd name="T5" fmla="*/ 114 h 140"/>
                <a:gd name="T6" fmla="*/ 77 w 103"/>
                <a:gd name="T7" fmla="*/ 55 h 140"/>
                <a:gd name="T8" fmla="*/ 113 w 103"/>
                <a:gd name="T9" fmla="*/ 0 h 140"/>
                <a:gd name="T10" fmla="*/ 115 w 103"/>
                <a:gd name="T11" fmla="*/ 51 h 140"/>
                <a:gd name="T12" fmla="*/ 65 w 103"/>
                <a:gd name="T13" fmla="*/ 96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" h="140">
                  <a:moveTo>
                    <a:pt x="58" y="81"/>
                  </a:moveTo>
                  <a:lnTo>
                    <a:pt x="0" y="140"/>
                  </a:lnTo>
                  <a:lnTo>
                    <a:pt x="0" y="96"/>
                  </a:lnTo>
                  <a:lnTo>
                    <a:pt x="69" y="46"/>
                  </a:lnTo>
                  <a:lnTo>
                    <a:pt x="101" y="0"/>
                  </a:lnTo>
                  <a:lnTo>
                    <a:pt x="103" y="43"/>
                  </a:lnTo>
                  <a:lnTo>
                    <a:pt x="58" y="81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47" name="Freeform 123"/>
            <p:cNvSpPr>
              <a:spLocks/>
            </p:cNvSpPr>
            <p:nvPr/>
          </p:nvSpPr>
          <p:spPr bwMode="auto">
            <a:xfrm>
              <a:off x="3909" y="2107"/>
              <a:ext cx="216" cy="592"/>
            </a:xfrm>
            <a:custGeom>
              <a:avLst/>
              <a:gdLst>
                <a:gd name="T0" fmla="*/ 216 w 192"/>
                <a:gd name="T1" fmla="*/ 5 h 508"/>
                <a:gd name="T2" fmla="*/ 216 w 192"/>
                <a:gd name="T3" fmla="*/ 56 h 508"/>
                <a:gd name="T4" fmla="*/ 107 w 192"/>
                <a:gd name="T5" fmla="*/ 380 h 508"/>
                <a:gd name="T6" fmla="*/ 57 w 192"/>
                <a:gd name="T7" fmla="*/ 473 h 508"/>
                <a:gd name="T8" fmla="*/ 0 w 192"/>
                <a:gd name="T9" fmla="*/ 592 h 508"/>
                <a:gd name="T10" fmla="*/ 0 w 192"/>
                <a:gd name="T11" fmla="*/ 428 h 508"/>
                <a:gd name="T12" fmla="*/ 53 w 192"/>
                <a:gd name="T13" fmla="*/ 311 h 508"/>
                <a:gd name="T14" fmla="*/ 93 w 192"/>
                <a:gd name="T15" fmla="*/ 308 h 508"/>
                <a:gd name="T16" fmla="*/ 93 w 192"/>
                <a:gd name="T17" fmla="*/ 247 h 508"/>
                <a:gd name="T18" fmla="*/ 93 w 192"/>
                <a:gd name="T19" fmla="*/ 169 h 508"/>
                <a:gd name="T20" fmla="*/ 99 w 192"/>
                <a:gd name="T21" fmla="*/ 111 h 508"/>
                <a:gd name="T22" fmla="*/ 143 w 192"/>
                <a:gd name="T23" fmla="*/ 45 h 508"/>
                <a:gd name="T24" fmla="*/ 171 w 192"/>
                <a:gd name="T25" fmla="*/ 34 h 508"/>
                <a:gd name="T26" fmla="*/ 180 w 192"/>
                <a:gd name="T27" fmla="*/ 0 h 508"/>
                <a:gd name="T28" fmla="*/ 216 w 192"/>
                <a:gd name="T29" fmla="*/ 5 h 5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2" h="508">
                  <a:moveTo>
                    <a:pt x="192" y="4"/>
                  </a:moveTo>
                  <a:lnTo>
                    <a:pt x="192" y="48"/>
                  </a:lnTo>
                  <a:lnTo>
                    <a:pt x="95" y="326"/>
                  </a:lnTo>
                  <a:lnTo>
                    <a:pt x="51" y="406"/>
                  </a:lnTo>
                  <a:lnTo>
                    <a:pt x="0" y="508"/>
                  </a:lnTo>
                  <a:lnTo>
                    <a:pt x="0" y="367"/>
                  </a:lnTo>
                  <a:lnTo>
                    <a:pt x="47" y="267"/>
                  </a:lnTo>
                  <a:lnTo>
                    <a:pt x="83" y="264"/>
                  </a:lnTo>
                  <a:lnTo>
                    <a:pt x="83" y="212"/>
                  </a:lnTo>
                  <a:lnTo>
                    <a:pt x="83" y="145"/>
                  </a:lnTo>
                  <a:lnTo>
                    <a:pt x="88" y="95"/>
                  </a:lnTo>
                  <a:lnTo>
                    <a:pt x="127" y="39"/>
                  </a:lnTo>
                  <a:lnTo>
                    <a:pt x="152" y="29"/>
                  </a:lnTo>
                  <a:lnTo>
                    <a:pt x="160" y="0"/>
                  </a:lnTo>
                  <a:lnTo>
                    <a:pt x="192" y="4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48" name="Freeform 124"/>
            <p:cNvSpPr>
              <a:spLocks/>
            </p:cNvSpPr>
            <p:nvPr/>
          </p:nvSpPr>
          <p:spPr bwMode="auto">
            <a:xfrm>
              <a:off x="4026" y="2034"/>
              <a:ext cx="74" cy="105"/>
            </a:xfrm>
            <a:custGeom>
              <a:avLst/>
              <a:gdLst>
                <a:gd name="T0" fmla="*/ 74 w 65"/>
                <a:gd name="T1" fmla="*/ 34 h 90"/>
                <a:gd name="T2" fmla="*/ 35 w 65"/>
                <a:gd name="T3" fmla="*/ 61 h 90"/>
                <a:gd name="T4" fmla="*/ 0 w 65"/>
                <a:gd name="T5" fmla="*/ 105 h 90"/>
                <a:gd name="T6" fmla="*/ 22 w 65"/>
                <a:gd name="T7" fmla="*/ 13 h 90"/>
                <a:gd name="T8" fmla="*/ 47 w 65"/>
                <a:gd name="T9" fmla="*/ 0 h 90"/>
                <a:gd name="T10" fmla="*/ 74 w 65"/>
                <a:gd name="T11" fmla="*/ 34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90">
                  <a:moveTo>
                    <a:pt x="65" y="29"/>
                  </a:moveTo>
                  <a:lnTo>
                    <a:pt x="31" y="52"/>
                  </a:lnTo>
                  <a:lnTo>
                    <a:pt x="0" y="90"/>
                  </a:lnTo>
                  <a:lnTo>
                    <a:pt x="19" y="11"/>
                  </a:lnTo>
                  <a:lnTo>
                    <a:pt x="41" y="0"/>
                  </a:lnTo>
                  <a:lnTo>
                    <a:pt x="65" y="29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49" name="Freeform 125"/>
            <p:cNvSpPr>
              <a:spLocks/>
            </p:cNvSpPr>
            <p:nvPr/>
          </p:nvSpPr>
          <p:spPr bwMode="auto">
            <a:xfrm>
              <a:off x="3880" y="2090"/>
              <a:ext cx="254" cy="693"/>
            </a:xfrm>
            <a:custGeom>
              <a:avLst/>
              <a:gdLst>
                <a:gd name="T0" fmla="*/ 254 w 225"/>
                <a:gd name="T1" fmla="*/ 16 h 594"/>
                <a:gd name="T2" fmla="*/ 185 w 225"/>
                <a:gd name="T3" fmla="*/ 0 h 594"/>
                <a:gd name="T4" fmla="*/ 167 w 225"/>
                <a:gd name="T5" fmla="*/ 50 h 594"/>
                <a:gd name="T6" fmla="*/ 173 w 225"/>
                <a:gd name="T7" fmla="*/ 84 h 594"/>
                <a:gd name="T8" fmla="*/ 96 w 225"/>
                <a:gd name="T9" fmla="*/ 224 h 594"/>
                <a:gd name="T10" fmla="*/ 18 w 225"/>
                <a:gd name="T11" fmla="*/ 455 h 594"/>
                <a:gd name="T12" fmla="*/ 0 w 225"/>
                <a:gd name="T13" fmla="*/ 693 h 594"/>
                <a:gd name="T14" fmla="*/ 106 w 225"/>
                <a:gd name="T15" fmla="*/ 509 h 594"/>
                <a:gd name="T16" fmla="*/ 205 w 225"/>
                <a:gd name="T17" fmla="*/ 86 h 594"/>
                <a:gd name="T18" fmla="*/ 228 w 225"/>
                <a:gd name="T19" fmla="*/ 69 h 594"/>
                <a:gd name="T20" fmla="*/ 254 w 225"/>
                <a:gd name="T21" fmla="*/ 16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" h="594">
                  <a:moveTo>
                    <a:pt x="225" y="14"/>
                  </a:moveTo>
                  <a:lnTo>
                    <a:pt x="164" y="0"/>
                  </a:lnTo>
                  <a:lnTo>
                    <a:pt x="148" y="43"/>
                  </a:lnTo>
                  <a:lnTo>
                    <a:pt x="153" y="72"/>
                  </a:lnTo>
                  <a:lnTo>
                    <a:pt x="85" y="192"/>
                  </a:lnTo>
                  <a:lnTo>
                    <a:pt x="16" y="390"/>
                  </a:lnTo>
                  <a:lnTo>
                    <a:pt x="0" y="594"/>
                  </a:lnTo>
                  <a:lnTo>
                    <a:pt x="94" y="436"/>
                  </a:lnTo>
                  <a:lnTo>
                    <a:pt x="182" y="74"/>
                  </a:lnTo>
                  <a:lnTo>
                    <a:pt x="202" y="59"/>
                  </a:lnTo>
                  <a:lnTo>
                    <a:pt x="225" y="14"/>
                  </a:lnTo>
                  <a:close/>
                </a:path>
              </a:pathLst>
            </a:custGeom>
            <a:solidFill>
              <a:srgbClr val="871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50" name="Freeform 126"/>
            <p:cNvSpPr>
              <a:spLocks/>
            </p:cNvSpPr>
            <p:nvPr/>
          </p:nvSpPr>
          <p:spPr bwMode="auto">
            <a:xfrm>
              <a:off x="3341" y="1855"/>
              <a:ext cx="333" cy="245"/>
            </a:xfrm>
            <a:custGeom>
              <a:avLst/>
              <a:gdLst>
                <a:gd name="T0" fmla="*/ 219 w 295"/>
                <a:gd name="T1" fmla="*/ 131 h 210"/>
                <a:gd name="T2" fmla="*/ 152 w 295"/>
                <a:gd name="T3" fmla="*/ 54 h 210"/>
                <a:gd name="T4" fmla="*/ 116 w 295"/>
                <a:gd name="T5" fmla="*/ 46 h 210"/>
                <a:gd name="T6" fmla="*/ 81 w 295"/>
                <a:gd name="T7" fmla="*/ 0 h 210"/>
                <a:gd name="T8" fmla="*/ 43 w 295"/>
                <a:gd name="T9" fmla="*/ 0 h 210"/>
                <a:gd name="T10" fmla="*/ 0 w 295"/>
                <a:gd name="T11" fmla="*/ 58 h 210"/>
                <a:gd name="T12" fmla="*/ 19 w 295"/>
                <a:gd name="T13" fmla="*/ 74 h 210"/>
                <a:gd name="T14" fmla="*/ 62 w 295"/>
                <a:gd name="T15" fmla="*/ 65 h 210"/>
                <a:gd name="T16" fmla="*/ 81 w 295"/>
                <a:gd name="T17" fmla="*/ 36 h 210"/>
                <a:gd name="T18" fmla="*/ 97 w 295"/>
                <a:gd name="T19" fmla="*/ 62 h 210"/>
                <a:gd name="T20" fmla="*/ 97 w 295"/>
                <a:gd name="T21" fmla="*/ 123 h 210"/>
                <a:gd name="T22" fmla="*/ 124 w 295"/>
                <a:gd name="T23" fmla="*/ 131 h 210"/>
                <a:gd name="T24" fmla="*/ 124 w 295"/>
                <a:gd name="T25" fmla="*/ 78 h 210"/>
                <a:gd name="T26" fmla="*/ 165 w 295"/>
                <a:gd name="T27" fmla="*/ 103 h 210"/>
                <a:gd name="T28" fmla="*/ 156 w 295"/>
                <a:gd name="T29" fmla="*/ 168 h 210"/>
                <a:gd name="T30" fmla="*/ 165 w 295"/>
                <a:gd name="T31" fmla="*/ 193 h 210"/>
                <a:gd name="T32" fmla="*/ 184 w 295"/>
                <a:gd name="T33" fmla="*/ 156 h 210"/>
                <a:gd name="T34" fmla="*/ 204 w 295"/>
                <a:gd name="T35" fmla="*/ 168 h 210"/>
                <a:gd name="T36" fmla="*/ 200 w 295"/>
                <a:gd name="T37" fmla="*/ 208 h 210"/>
                <a:gd name="T38" fmla="*/ 224 w 295"/>
                <a:gd name="T39" fmla="*/ 229 h 210"/>
                <a:gd name="T40" fmla="*/ 224 w 295"/>
                <a:gd name="T41" fmla="*/ 180 h 210"/>
                <a:gd name="T42" fmla="*/ 251 w 295"/>
                <a:gd name="T43" fmla="*/ 188 h 210"/>
                <a:gd name="T44" fmla="*/ 251 w 295"/>
                <a:gd name="T45" fmla="*/ 245 h 210"/>
                <a:gd name="T46" fmla="*/ 270 w 295"/>
                <a:gd name="T47" fmla="*/ 229 h 210"/>
                <a:gd name="T48" fmla="*/ 258 w 295"/>
                <a:gd name="T49" fmla="*/ 168 h 210"/>
                <a:gd name="T50" fmla="*/ 293 w 295"/>
                <a:gd name="T51" fmla="*/ 196 h 210"/>
                <a:gd name="T52" fmla="*/ 298 w 295"/>
                <a:gd name="T53" fmla="*/ 240 h 210"/>
                <a:gd name="T54" fmla="*/ 333 w 295"/>
                <a:gd name="T55" fmla="*/ 240 h 210"/>
                <a:gd name="T56" fmla="*/ 325 w 295"/>
                <a:gd name="T57" fmla="*/ 184 h 210"/>
                <a:gd name="T58" fmla="*/ 274 w 295"/>
                <a:gd name="T59" fmla="*/ 147 h 210"/>
                <a:gd name="T60" fmla="*/ 271 w 295"/>
                <a:gd name="T61" fmla="*/ 145 h 210"/>
                <a:gd name="T62" fmla="*/ 265 w 295"/>
                <a:gd name="T63" fmla="*/ 144 h 210"/>
                <a:gd name="T64" fmla="*/ 256 w 295"/>
                <a:gd name="T65" fmla="*/ 141 h 210"/>
                <a:gd name="T66" fmla="*/ 245 w 295"/>
                <a:gd name="T67" fmla="*/ 139 h 210"/>
                <a:gd name="T68" fmla="*/ 235 w 295"/>
                <a:gd name="T69" fmla="*/ 135 h 210"/>
                <a:gd name="T70" fmla="*/ 226 w 295"/>
                <a:gd name="T71" fmla="*/ 133 h 210"/>
                <a:gd name="T72" fmla="*/ 221 w 295"/>
                <a:gd name="T73" fmla="*/ 132 h 210"/>
                <a:gd name="T74" fmla="*/ 219 w 295"/>
                <a:gd name="T75" fmla="*/ 131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95" h="210">
                  <a:moveTo>
                    <a:pt x="194" y="112"/>
                  </a:moveTo>
                  <a:lnTo>
                    <a:pt x="135" y="46"/>
                  </a:lnTo>
                  <a:lnTo>
                    <a:pt x="103" y="39"/>
                  </a:lnTo>
                  <a:lnTo>
                    <a:pt x="72" y="0"/>
                  </a:lnTo>
                  <a:lnTo>
                    <a:pt x="38" y="0"/>
                  </a:lnTo>
                  <a:lnTo>
                    <a:pt x="0" y="50"/>
                  </a:lnTo>
                  <a:lnTo>
                    <a:pt x="17" y="63"/>
                  </a:lnTo>
                  <a:lnTo>
                    <a:pt x="55" y="56"/>
                  </a:lnTo>
                  <a:lnTo>
                    <a:pt x="72" y="31"/>
                  </a:lnTo>
                  <a:lnTo>
                    <a:pt x="86" y="53"/>
                  </a:lnTo>
                  <a:lnTo>
                    <a:pt x="86" y="105"/>
                  </a:lnTo>
                  <a:lnTo>
                    <a:pt x="110" y="112"/>
                  </a:lnTo>
                  <a:lnTo>
                    <a:pt x="110" y="67"/>
                  </a:lnTo>
                  <a:lnTo>
                    <a:pt x="146" y="88"/>
                  </a:lnTo>
                  <a:lnTo>
                    <a:pt x="138" y="144"/>
                  </a:lnTo>
                  <a:lnTo>
                    <a:pt x="146" y="165"/>
                  </a:lnTo>
                  <a:lnTo>
                    <a:pt x="163" y="134"/>
                  </a:lnTo>
                  <a:lnTo>
                    <a:pt x="181" y="144"/>
                  </a:lnTo>
                  <a:lnTo>
                    <a:pt x="177" y="178"/>
                  </a:lnTo>
                  <a:lnTo>
                    <a:pt x="198" y="196"/>
                  </a:lnTo>
                  <a:lnTo>
                    <a:pt x="198" y="154"/>
                  </a:lnTo>
                  <a:lnTo>
                    <a:pt x="222" y="161"/>
                  </a:lnTo>
                  <a:lnTo>
                    <a:pt x="222" y="210"/>
                  </a:lnTo>
                  <a:lnTo>
                    <a:pt x="239" y="196"/>
                  </a:lnTo>
                  <a:lnTo>
                    <a:pt x="229" y="144"/>
                  </a:lnTo>
                  <a:lnTo>
                    <a:pt x="260" y="168"/>
                  </a:lnTo>
                  <a:lnTo>
                    <a:pt x="264" y="206"/>
                  </a:lnTo>
                  <a:lnTo>
                    <a:pt x="295" y="206"/>
                  </a:lnTo>
                  <a:lnTo>
                    <a:pt x="288" y="158"/>
                  </a:lnTo>
                  <a:lnTo>
                    <a:pt x="243" y="126"/>
                  </a:lnTo>
                  <a:lnTo>
                    <a:pt x="240" y="124"/>
                  </a:lnTo>
                  <a:lnTo>
                    <a:pt x="235" y="123"/>
                  </a:lnTo>
                  <a:lnTo>
                    <a:pt x="227" y="121"/>
                  </a:lnTo>
                  <a:lnTo>
                    <a:pt x="217" y="119"/>
                  </a:lnTo>
                  <a:lnTo>
                    <a:pt x="208" y="116"/>
                  </a:lnTo>
                  <a:lnTo>
                    <a:pt x="200" y="114"/>
                  </a:lnTo>
                  <a:lnTo>
                    <a:pt x="196" y="113"/>
                  </a:lnTo>
                  <a:lnTo>
                    <a:pt x="194" y="112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51" name="Freeform 127"/>
            <p:cNvSpPr>
              <a:spLocks/>
            </p:cNvSpPr>
            <p:nvPr/>
          </p:nvSpPr>
          <p:spPr bwMode="auto">
            <a:xfrm>
              <a:off x="3255" y="1698"/>
              <a:ext cx="131" cy="187"/>
            </a:xfrm>
            <a:custGeom>
              <a:avLst/>
              <a:gdLst>
                <a:gd name="T0" fmla="*/ 98 w 116"/>
                <a:gd name="T1" fmla="*/ 48 h 159"/>
                <a:gd name="T2" fmla="*/ 77 w 116"/>
                <a:gd name="T3" fmla="*/ 40 h 159"/>
                <a:gd name="T4" fmla="*/ 56 w 116"/>
                <a:gd name="T5" fmla="*/ 19 h 159"/>
                <a:gd name="T6" fmla="*/ 35 w 116"/>
                <a:gd name="T7" fmla="*/ 16 h 159"/>
                <a:gd name="T8" fmla="*/ 15 w 116"/>
                <a:gd name="T9" fmla="*/ 0 h 159"/>
                <a:gd name="T10" fmla="*/ 15 w 116"/>
                <a:gd name="T11" fmla="*/ 32 h 159"/>
                <a:gd name="T12" fmla="*/ 35 w 116"/>
                <a:gd name="T13" fmla="*/ 40 h 159"/>
                <a:gd name="T14" fmla="*/ 64 w 116"/>
                <a:gd name="T15" fmla="*/ 48 h 159"/>
                <a:gd name="T16" fmla="*/ 61 w 116"/>
                <a:gd name="T17" fmla="*/ 112 h 159"/>
                <a:gd name="T18" fmla="*/ 61 w 116"/>
                <a:gd name="T19" fmla="*/ 132 h 159"/>
                <a:gd name="T20" fmla="*/ 84 w 116"/>
                <a:gd name="T21" fmla="*/ 156 h 159"/>
                <a:gd name="T22" fmla="*/ 71 w 116"/>
                <a:gd name="T23" fmla="*/ 160 h 159"/>
                <a:gd name="T24" fmla="*/ 45 w 116"/>
                <a:gd name="T25" fmla="*/ 142 h 159"/>
                <a:gd name="T26" fmla="*/ 0 w 116"/>
                <a:gd name="T27" fmla="*/ 142 h 159"/>
                <a:gd name="T28" fmla="*/ 8 w 116"/>
                <a:gd name="T29" fmla="*/ 169 h 159"/>
                <a:gd name="T30" fmla="*/ 56 w 116"/>
                <a:gd name="T31" fmla="*/ 187 h 159"/>
                <a:gd name="T32" fmla="*/ 87 w 116"/>
                <a:gd name="T33" fmla="*/ 187 h 159"/>
                <a:gd name="T34" fmla="*/ 131 w 116"/>
                <a:gd name="T35" fmla="*/ 155 h 159"/>
                <a:gd name="T36" fmla="*/ 111 w 116"/>
                <a:gd name="T37" fmla="*/ 126 h 159"/>
                <a:gd name="T38" fmla="*/ 111 w 116"/>
                <a:gd name="T39" fmla="*/ 95 h 159"/>
                <a:gd name="T40" fmla="*/ 103 w 116"/>
                <a:gd name="T41" fmla="*/ 62 h 159"/>
                <a:gd name="T42" fmla="*/ 98 w 116"/>
                <a:gd name="T43" fmla="*/ 48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6" h="159">
                  <a:moveTo>
                    <a:pt x="87" y="41"/>
                  </a:moveTo>
                  <a:lnTo>
                    <a:pt x="68" y="34"/>
                  </a:lnTo>
                  <a:lnTo>
                    <a:pt x="50" y="16"/>
                  </a:lnTo>
                  <a:lnTo>
                    <a:pt x="31" y="14"/>
                  </a:lnTo>
                  <a:lnTo>
                    <a:pt x="13" y="0"/>
                  </a:lnTo>
                  <a:lnTo>
                    <a:pt x="13" y="27"/>
                  </a:lnTo>
                  <a:lnTo>
                    <a:pt x="31" y="34"/>
                  </a:lnTo>
                  <a:lnTo>
                    <a:pt x="57" y="41"/>
                  </a:lnTo>
                  <a:lnTo>
                    <a:pt x="54" y="95"/>
                  </a:lnTo>
                  <a:lnTo>
                    <a:pt x="54" y="112"/>
                  </a:lnTo>
                  <a:lnTo>
                    <a:pt x="74" y="133"/>
                  </a:lnTo>
                  <a:lnTo>
                    <a:pt x="63" y="136"/>
                  </a:lnTo>
                  <a:lnTo>
                    <a:pt x="40" y="121"/>
                  </a:lnTo>
                  <a:lnTo>
                    <a:pt x="0" y="121"/>
                  </a:lnTo>
                  <a:lnTo>
                    <a:pt x="7" y="144"/>
                  </a:lnTo>
                  <a:lnTo>
                    <a:pt x="50" y="159"/>
                  </a:lnTo>
                  <a:lnTo>
                    <a:pt x="77" y="159"/>
                  </a:lnTo>
                  <a:lnTo>
                    <a:pt x="116" y="132"/>
                  </a:lnTo>
                  <a:lnTo>
                    <a:pt x="98" y="107"/>
                  </a:lnTo>
                  <a:lnTo>
                    <a:pt x="98" y="81"/>
                  </a:lnTo>
                  <a:lnTo>
                    <a:pt x="91" y="53"/>
                  </a:lnTo>
                  <a:lnTo>
                    <a:pt x="87" y="4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52" name="Freeform 128"/>
            <p:cNvSpPr>
              <a:spLocks/>
            </p:cNvSpPr>
            <p:nvPr/>
          </p:nvSpPr>
          <p:spPr bwMode="auto">
            <a:xfrm>
              <a:off x="3224" y="1733"/>
              <a:ext cx="54" cy="47"/>
            </a:xfrm>
            <a:custGeom>
              <a:avLst/>
              <a:gdLst>
                <a:gd name="T0" fmla="*/ 52 w 47"/>
                <a:gd name="T1" fmla="*/ 13 h 41"/>
                <a:gd name="T2" fmla="*/ 10 w 47"/>
                <a:gd name="T3" fmla="*/ 0 h 41"/>
                <a:gd name="T4" fmla="*/ 0 w 47"/>
                <a:gd name="T5" fmla="*/ 13 h 41"/>
                <a:gd name="T6" fmla="*/ 10 w 47"/>
                <a:gd name="T7" fmla="*/ 26 h 41"/>
                <a:gd name="T8" fmla="*/ 51 w 47"/>
                <a:gd name="T9" fmla="*/ 47 h 41"/>
                <a:gd name="T10" fmla="*/ 54 w 47"/>
                <a:gd name="T11" fmla="*/ 32 h 41"/>
                <a:gd name="T12" fmla="*/ 54 w 47"/>
                <a:gd name="T13" fmla="*/ 28 h 41"/>
                <a:gd name="T14" fmla="*/ 53 w 47"/>
                <a:gd name="T15" fmla="*/ 19 h 41"/>
                <a:gd name="T16" fmla="*/ 52 w 47"/>
                <a:gd name="T17" fmla="*/ 14 h 41"/>
                <a:gd name="T18" fmla="*/ 52 w 47"/>
                <a:gd name="T19" fmla="*/ 13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41">
                  <a:moveTo>
                    <a:pt x="45" y="11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23"/>
                  </a:lnTo>
                  <a:lnTo>
                    <a:pt x="44" y="41"/>
                  </a:lnTo>
                  <a:lnTo>
                    <a:pt x="47" y="28"/>
                  </a:lnTo>
                  <a:lnTo>
                    <a:pt x="47" y="24"/>
                  </a:lnTo>
                  <a:lnTo>
                    <a:pt x="46" y="17"/>
                  </a:lnTo>
                  <a:lnTo>
                    <a:pt x="45" y="12"/>
                  </a:lnTo>
                  <a:lnTo>
                    <a:pt x="45" y="1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53" name="Freeform 129"/>
            <p:cNvSpPr>
              <a:spLocks/>
            </p:cNvSpPr>
            <p:nvPr/>
          </p:nvSpPr>
          <p:spPr bwMode="auto">
            <a:xfrm>
              <a:off x="3217" y="1691"/>
              <a:ext cx="45" cy="42"/>
            </a:xfrm>
            <a:custGeom>
              <a:avLst/>
              <a:gdLst>
                <a:gd name="T0" fmla="*/ 39 w 40"/>
                <a:gd name="T1" fmla="*/ 26 h 36"/>
                <a:gd name="T2" fmla="*/ 8 w 40"/>
                <a:gd name="T3" fmla="*/ 0 h 36"/>
                <a:gd name="T4" fmla="*/ 0 w 40"/>
                <a:gd name="T5" fmla="*/ 20 h 36"/>
                <a:gd name="T6" fmla="*/ 16 w 40"/>
                <a:gd name="T7" fmla="*/ 40 h 36"/>
                <a:gd name="T8" fmla="*/ 45 w 40"/>
                <a:gd name="T9" fmla="*/ 42 h 36"/>
                <a:gd name="T10" fmla="*/ 44 w 40"/>
                <a:gd name="T11" fmla="*/ 40 h 36"/>
                <a:gd name="T12" fmla="*/ 43 w 40"/>
                <a:gd name="T13" fmla="*/ 33 h 36"/>
                <a:gd name="T14" fmla="*/ 41 w 40"/>
                <a:gd name="T15" fmla="*/ 28 h 36"/>
                <a:gd name="T16" fmla="*/ 39 w 40"/>
                <a:gd name="T17" fmla="*/ 2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36">
                  <a:moveTo>
                    <a:pt x="35" y="22"/>
                  </a:moveTo>
                  <a:lnTo>
                    <a:pt x="7" y="0"/>
                  </a:lnTo>
                  <a:lnTo>
                    <a:pt x="0" y="17"/>
                  </a:lnTo>
                  <a:lnTo>
                    <a:pt x="14" y="34"/>
                  </a:lnTo>
                  <a:lnTo>
                    <a:pt x="40" y="36"/>
                  </a:lnTo>
                  <a:lnTo>
                    <a:pt x="39" y="34"/>
                  </a:lnTo>
                  <a:lnTo>
                    <a:pt x="38" y="28"/>
                  </a:lnTo>
                  <a:lnTo>
                    <a:pt x="36" y="24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54" name="Freeform 130"/>
            <p:cNvSpPr>
              <a:spLocks/>
            </p:cNvSpPr>
            <p:nvPr/>
          </p:nvSpPr>
          <p:spPr bwMode="auto">
            <a:xfrm>
              <a:off x="3217" y="1764"/>
              <a:ext cx="43" cy="37"/>
            </a:xfrm>
            <a:custGeom>
              <a:avLst/>
              <a:gdLst>
                <a:gd name="T0" fmla="*/ 34 w 38"/>
                <a:gd name="T1" fmla="*/ 16 h 32"/>
                <a:gd name="T2" fmla="*/ 5 w 38"/>
                <a:gd name="T3" fmla="*/ 0 h 32"/>
                <a:gd name="T4" fmla="*/ 0 w 38"/>
                <a:gd name="T5" fmla="*/ 16 h 32"/>
                <a:gd name="T6" fmla="*/ 19 w 38"/>
                <a:gd name="T7" fmla="*/ 32 h 32"/>
                <a:gd name="T8" fmla="*/ 43 w 38"/>
                <a:gd name="T9" fmla="*/ 37 h 32"/>
                <a:gd name="T10" fmla="*/ 43 w 38"/>
                <a:gd name="T11" fmla="*/ 21 h 32"/>
                <a:gd name="T12" fmla="*/ 34 w 38"/>
                <a:gd name="T13" fmla="*/ 1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2">
                  <a:moveTo>
                    <a:pt x="30" y="14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7" y="28"/>
                  </a:lnTo>
                  <a:lnTo>
                    <a:pt x="38" y="32"/>
                  </a:lnTo>
                  <a:lnTo>
                    <a:pt x="38" y="18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55" name="Freeform 131"/>
            <p:cNvSpPr>
              <a:spLocks/>
            </p:cNvSpPr>
            <p:nvPr/>
          </p:nvSpPr>
          <p:spPr bwMode="auto">
            <a:xfrm>
              <a:off x="3224" y="1794"/>
              <a:ext cx="38" cy="35"/>
            </a:xfrm>
            <a:custGeom>
              <a:avLst/>
              <a:gdLst>
                <a:gd name="T0" fmla="*/ 28 w 35"/>
                <a:gd name="T1" fmla="*/ 18 h 30"/>
                <a:gd name="T2" fmla="*/ 0 w 35"/>
                <a:gd name="T3" fmla="*/ 0 h 30"/>
                <a:gd name="T4" fmla="*/ 0 w 35"/>
                <a:gd name="T5" fmla="*/ 34 h 30"/>
                <a:gd name="T6" fmla="*/ 25 w 35"/>
                <a:gd name="T7" fmla="*/ 35 h 30"/>
                <a:gd name="T8" fmla="*/ 38 w 35"/>
                <a:gd name="T9" fmla="*/ 29 h 30"/>
                <a:gd name="T10" fmla="*/ 28 w 35"/>
                <a:gd name="T11" fmla="*/ 18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30">
                  <a:moveTo>
                    <a:pt x="26" y="15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23" y="30"/>
                  </a:lnTo>
                  <a:lnTo>
                    <a:pt x="35" y="25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56" name="Freeform 132"/>
            <p:cNvSpPr>
              <a:spLocks/>
            </p:cNvSpPr>
            <p:nvPr/>
          </p:nvSpPr>
          <p:spPr bwMode="auto">
            <a:xfrm>
              <a:off x="4193" y="1794"/>
              <a:ext cx="90" cy="68"/>
            </a:xfrm>
            <a:custGeom>
              <a:avLst/>
              <a:gdLst>
                <a:gd name="T0" fmla="*/ 0 w 81"/>
                <a:gd name="T1" fmla="*/ 53 h 58"/>
                <a:gd name="T2" fmla="*/ 0 w 81"/>
                <a:gd name="T3" fmla="*/ 68 h 58"/>
                <a:gd name="T4" fmla="*/ 8 w 81"/>
                <a:gd name="T5" fmla="*/ 66 h 58"/>
                <a:gd name="T6" fmla="*/ 16 w 81"/>
                <a:gd name="T7" fmla="*/ 62 h 58"/>
                <a:gd name="T8" fmla="*/ 24 w 81"/>
                <a:gd name="T9" fmla="*/ 55 h 58"/>
                <a:gd name="T10" fmla="*/ 34 w 81"/>
                <a:gd name="T11" fmla="*/ 48 h 58"/>
                <a:gd name="T12" fmla="*/ 41 w 81"/>
                <a:gd name="T13" fmla="*/ 26 h 58"/>
                <a:gd name="T14" fmla="*/ 71 w 81"/>
                <a:gd name="T15" fmla="*/ 21 h 58"/>
                <a:gd name="T16" fmla="*/ 90 w 81"/>
                <a:gd name="T17" fmla="*/ 12 h 58"/>
                <a:gd name="T18" fmla="*/ 39 w 81"/>
                <a:gd name="T19" fmla="*/ 1 h 58"/>
                <a:gd name="T20" fmla="*/ 0 w 81"/>
                <a:gd name="T21" fmla="*/ 0 h 58"/>
                <a:gd name="T22" fmla="*/ 0 w 81"/>
                <a:gd name="T23" fmla="*/ 14 h 58"/>
                <a:gd name="T24" fmla="*/ 32 w 81"/>
                <a:gd name="T25" fmla="*/ 19 h 58"/>
                <a:gd name="T26" fmla="*/ 23 w 81"/>
                <a:gd name="T27" fmla="*/ 41 h 58"/>
                <a:gd name="T28" fmla="*/ 17 w 81"/>
                <a:gd name="T29" fmla="*/ 45 h 58"/>
                <a:gd name="T30" fmla="*/ 11 w 81"/>
                <a:gd name="T31" fmla="*/ 48 h 58"/>
                <a:gd name="T32" fmla="*/ 6 w 81"/>
                <a:gd name="T33" fmla="*/ 52 h 58"/>
                <a:gd name="T34" fmla="*/ 0 w 81"/>
                <a:gd name="T35" fmla="*/ 53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1" h="58">
                  <a:moveTo>
                    <a:pt x="0" y="45"/>
                  </a:moveTo>
                  <a:lnTo>
                    <a:pt x="0" y="58"/>
                  </a:lnTo>
                  <a:lnTo>
                    <a:pt x="7" y="56"/>
                  </a:lnTo>
                  <a:lnTo>
                    <a:pt x="14" y="53"/>
                  </a:lnTo>
                  <a:lnTo>
                    <a:pt x="22" y="47"/>
                  </a:lnTo>
                  <a:lnTo>
                    <a:pt x="31" y="41"/>
                  </a:lnTo>
                  <a:lnTo>
                    <a:pt x="37" y="22"/>
                  </a:lnTo>
                  <a:lnTo>
                    <a:pt x="64" y="18"/>
                  </a:lnTo>
                  <a:lnTo>
                    <a:pt x="81" y="10"/>
                  </a:lnTo>
                  <a:lnTo>
                    <a:pt x="35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9" y="16"/>
                  </a:lnTo>
                  <a:lnTo>
                    <a:pt x="21" y="35"/>
                  </a:lnTo>
                  <a:lnTo>
                    <a:pt x="15" y="38"/>
                  </a:lnTo>
                  <a:lnTo>
                    <a:pt x="10" y="41"/>
                  </a:lnTo>
                  <a:lnTo>
                    <a:pt x="5" y="4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57" name="Freeform 133"/>
            <p:cNvSpPr>
              <a:spLocks/>
            </p:cNvSpPr>
            <p:nvPr/>
          </p:nvSpPr>
          <p:spPr bwMode="auto">
            <a:xfrm>
              <a:off x="4069" y="1792"/>
              <a:ext cx="124" cy="70"/>
            </a:xfrm>
            <a:custGeom>
              <a:avLst/>
              <a:gdLst>
                <a:gd name="T0" fmla="*/ 124 w 109"/>
                <a:gd name="T1" fmla="*/ 16 h 61"/>
                <a:gd name="T2" fmla="*/ 124 w 109"/>
                <a:gd name="T3" fmla="*/ 2 h 61"/>
                <a:gd name="T4" fmla="*/ 97 w 109"/>
                <a:gd name="T5" fmla="*/ 0 h 61"/>
                <a:gd name="T6" fmla="*/ 47 w 109"/>
                <a:gd name="T7" fmla="*/ 0 h 61"/>
                <a:gd name="T8" fmla="*/ 20 w 109"/>
                <a:gd name="T9" fmla="*/ 0 h 61"/>
                <a:gd name="T10" fmla="*/ 0 w 109"/>
                <a:gd name="T11" fmla="*/ 1 h 61"/>
                <a:gd name="T12" fmla="*/ 0 w 109"/>
                <a:gd name="T13" fmla="*/ 13 h 61"/>
                <a:gd name="T14" fmla="*/ 33 w 109"/>
                <a:gd name="T15" fmla="*/ 16 h 61"/>
                <a:gd name="T16" fmla="*/ 26 w 109"/>
                <a:gd name="T17" fmla="*/ 42 h 61"/>
                <a:gd name="T18" fmla="*/ 18 w 109"/>
                <a:gd name="T19" fmla="*/ 46 h 61"/>
                <a:gd name="T20" fmla="*/ 11 w 109"/>
                <a:gd name="T21" fmla="*/ 49 h 61"/>
                <a:gd name="T22" fmla="*/ 7 w 109"/>
                <a:gd name="T23" fmla="*/ 53 h 61"/>
                <a:gd name="T24" fmla="*/ 0 w 109"/>
                <a:gd name="T25" fmla="*/ 54 h 61"/>
                <a:gd name="T26" fmla="*/ 0 w 109"/>
                <a:gd name="T27" fmla="*/ 69 h 61"/>
                <a:gd name="T28" fmla="*/ 8 w 109"/>
                <a:gd name="T29" fmla="*/ 67 h 61"/>
                <a:gd name="T30" fmla="*/ 16 w 109"/>
                <a:gd name="T31" fmla="*/ 63 h 61"/>
                <a:gd name="T32" fmla="*/ 25 w 109"/>
                <a:gd name="T33" fmla="*/ 60 h 61"/>
                <a:gd name="T34" fmla="*/ 34 w 109"/>
                <a:gd name="T35" fmla="*/ 53 h 61"/>
                <a:gd name="T36" fmla="*/ 51 w 109"/>
                <a:gd name="T37" fmla="*/ 21 h 61"/>
                <a:gd name="T38" fmla="*/ 76 w 109"/>
                <a:gd name="T39" fmla="*/ 23 h 61"/>
                <a:gd name="T40" fmla="*/ 81 w 109"/>
                <a:gd name="T41" fmla="*/ 36 h 61"/>
                <a:gd name="T42" fmla="*/ 86 w 109"/>
                <a:gd name="T43" fmla="*/ 45 h 61"/>
                <a:gd name="T44" fmla="*/ 92 w 109"/>
                <a:gd name="T45" fmla="*/ 54 h 61"/>
                <a:gd name="T46" fmla="*/ 97 w 109"/>
                <a:gd name="T47" fmla="*/ 61 h 61"/>
                <a:gd name="T48" fmla="*/ 102 w 109"/>
                <a:gd name="T49" fmla="*/ 65 h 61"/>
                <a:gd name="T50" fmla="*/ 108 w 109"/>
                <a:gd name="T51" fmla="*/ 69 h 61"/>
                <a:gd name="T52" fmla="*/ 116 w 109"/>
                <a:gd name="T53" fmla="*/ 70 h 61"/>
                <a:gd name="T54" fmla="*/ 124 w 109"/>
                <a:gd name="T55" fmla="*/ 69 h 61"/>
                <a:gd name="T56" fmla="*/ 124 w 109"/>
                <a:gd name="T57" fmla="*/ 54 h 61"/>
                <a:gd name="T58" fmla="*/ 111 w 109"/>
                <a:gd name="T59" fmla="*/ 56 h 61"/>
                <a:gd name="T60" fmla="*/ 101 w 109"/>
                <a:gd name="T61" fmla="*/ 52 h 61"/>
                <a:gd name="T62" fmla="*/ 96 w 109"/>
                <a:gd name="T63" fmla="*/ 38 h 61"/>
                <a:gd name="T64" fmla="*/ 92 w 109"/>
                <a:gd name="T65" fmla="*/ 16 h 61"/>
                <a:gd name="T66" fmla="*/ 115 w 109"/>
                <a:gd name="T67" fmla="*/ 14 h 61"/>
                <a:gd name="T68" fmla="*/ 124 w 109"/>
                <a:gd name="T69" fmla="*/ 16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9" h="61">
                  <a:moveTo>
                    <a:pt x="109" y="14"/>
                  </a:moveTo>
                  <a:lnTo>
                    <a:pt x="109" y="2"/>
                  </a:lnTo>
                  <a:lnTo>
                    <a:pt x="85" y="0"/>
                  </a:lnTo>
                  <a:lnTo>
                    <a:pt x="41" y="0"/>
                  </a:lnTo>
                  <a:lnTo>
                    <a:pt x="18" y="0"/>
                  </a:lnTo>
                  <a:lnTo>
                    <a:pt x="0" y="1"/>
                  </a:lnTo>
                  <a:lnTo>
                    <a:pt x="0" y="11"/>
                  </a:lnTo>
                  <a:lnTo>
                    <a:pt x="29" y="14"/>
                  </a:lnTo>
                  <a:lnTo>
                    <a:pt x="23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6" y="46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7" y="58"/>
                  </a:lnTo>
                  <a:lnTo>
                    <a:pt x="14" y="55"/>
                  </a:lnTo>
                  <a:lnTo>
                    <a:pt x="22" y="52"/>
                  </a:lnTo>
                  <a:lnTo>
                    <a:pt x="30" y="46"/>
                  </a:lnTo>
                  <a:lnTo>
                    <a:pt x="45" y="18"/>
                  </a:lnTo>
                  <a:lnTo>
                    <a:pt x="67" y="20"/>
                  </a:lnTo>
                  <a:lnTo>
                    <a:pt x="71" y="31"/>
                  </a:lnTo>
                  <a:lnTo>
                    <a:pt x="76" y="39"/>
                  </a:lnTo>
                  <a:lnTo>
                    <a:pt x="81" y="47"/>
                  </a:lnTo>
                  <a:lnTo>
                    <a:pt x="85" y="53"/>
                  </a:lnTo>
                  <a:lnTo>
                    <a:pt x="90" y="57"/>
                  </a:lnTo>
                  <a:lnTo>
                    <a:pt x="95" y="60"/>
                  </a:lnTo>
                  <a:lnTo>
                    <a:pt x="102" y="61"/>
                  </a:lnTo>
                  <a:lnTo>
                    <a:pt x="109" y="60"/>
                  </a:lnTo>
                  <a:lnTo>
                    <a:pt x="109" y="47"/>
                  </a:lnTo>
                  <a:lnTo>
                    <a:pt x="98" y="49"/>
                  </a:lnTo>
                  <a:lnTo>
                    <a:pt x="89" y="45"/>
                  </a:lnTo>
                  <a:lnTo>
                    <a:pt x="84" y="33"/>
                  </a:lnTo>
                  <a:lnTo>
                    <a:pt x="81" y="14"/>
                  </a:lnTo>
                  <a:lnTo>
                    <a:pt x="101" y="12"/>
                  </a:lnTo>
                  <a:lnTo>
                    <a:pt x="109" y="1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58" name="Freeform 134"/>
            <p:cNvSpPr>
              <a:spLocks/>
            </p:cNvSpPr>
            <p:nvPr/>
          </p:nvSpPr>
          <p:spPr bwMode="auto">
            <a:xfrm>
              <a:off x="4022" y="1792"/>
              <a:ext cx="47" cy="70"/>
            </a:xfrm>
            <a:custGeom>
              <a:avLst/>
              <a:gdLst>
                <a:gd name="T0" fmla="*/ 47 w 43"/>
                <a:gd name="T1" fmla="*/ 12 h 60"/>
                <a:gd name="T2" fmla="*/ 47 w 43"/>
                <a:gd name="T3" fmla="*/ 0 h 60"/>
                <a:gd name="T4" fmla="*/ 0 w 43"/>
                <a:gd name="T5" fmla="*/ 2 h 60"/>
                <a:gd name="T6" fmla="*/ 5 w 43"/>
                <a:gd name="T7" fmla="*/ 27 h 60"/>
                <a:gd name="T8" fmla="*/ 13 w 43"/>
                <a:gd name="T9" fmla="*/ 46 h 60"/>
                <a:gd name="T10" fmla="*/ 21 w 43"/>
                <a:gd name="T11" fmla="*/ 60 h 60"/>
                <a:gd name="T12" fmla="*/ 32 w 43"/>
                <a:gd name="T13" fmla="*/ 67 h 60"/>
                <a:gd name="T14" fmla="*/ 34 w 43"/>
                <a:gd name="T15" fmla="*/ 69 h 60"/>
                <a:gd name="T16" fmla="*/ 38 w 43"/>
                <a:gd name="T17" fmla="*/ 70 h 60"/>
                <a:gd name="T18" fmla="*/ 42 w 43"/>
                <a:gd name="T19" fmla="*/ 70 h 60"/>
                <a:gd name="T20" fmla="*/ 47 w 43"/>
                <a:gd name="T21" fmla="*/ 69 h 60"/>
                <a:gd name="T22" fmla="*/ 47 w 43"/>
                <a:gd name="T23" fmla="*/ 54 h 60"/>
                <a:gd name="T24" fmla="*/ 34 w 43"/>
                <a:gd name="T25" fmla="*/ 54 h 60"/>
                <a:gd name="T26" fmla="*/ 25 w 43"/>
                <a:gd name="T27" fmla="*/ 48 h 60"/>
                <a:gd name="T28" fmla="*/ 20 w 43"/>
                <a:gd name="T29" fmla="*/ 34 h 60"/>
                <a:gd name="T30" fmla="*/ 15 w 43"/>
                <a:gd name="T31" fmla="*/ 12 h 60"/>
                <a:gd name="T32" fmla="*/ 38 w 43"/>
                <a:gd name="T33" fmla="*/ 11 h 60"/>
                <a:gd name="T34" fmla="*/ 47 w 43"/>
                <a:gd name="T35" fmla="*/ 12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" h="60">
                  <a:moveTo>
                    <a:pt x="43" y="10"/>
                  </a:moveTo>
                  <a:lnTo>
                    <a:pt x="43" y="0"/>
                  </a:lnTo>
                  <a:lnTo>
                    <a:pt x="0" y="2"/>
                  </a:lnTo>
                  <a:lnTo>
                    <a:pt x="5" y="23"/>
                  </a:lnTo>
                  <a:lnTo>
                    <a:pt x="12" y="39"/>
                  </a:lnTo>
                  <a:lnTo>
                    <a:pt x="19" y="51"/>
                  </a:lnTo>
                  <a:lnTo>
                    <a:pt x="29" y="57"/>
                  </a:lnTo>
                  <a:lnTo>
                    <a:pt x="31" y="59"/>
                  </a:lnTo>
                  <a:lnTo>
                    <a:pt x="35" y="60"/>
                  </a:lnTo>
                  <a:lnTo>
                    <a:pt x="38" y="60"/>
                  </a:lnTo>
                  <a:lnTo>
                    <a:pt x="43" y="59"/>
                  </a:lnTo>
                  <a:lnTo>
                    <a:pt x="43" y="46"/>
                  </a:lnTo>
                  <a:lnTo>
                    <a:pt x="31" y="46"/>
                  </a:lnTo>
                  <a:lnTo>
                    <a:pt x="23" y="41"/>
                  </a:lnTo>
                  <a:lnTo>
                    <a:pt x="18" y="29"/>
                  </a:lnTo>
                  <a:lnTo>
                    <a:pt x="14" y="10"/>
                  </a:lnTo>
                  <a:lnTo>
                    <a:pt x="35" y="9"/>
                  </a:lnTo>
                  <a:lnTo>
                    <a:pt x="43" y="10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59" name="Freeform 135"/>
            <p:cNvSpPr>
              <a:spLocks/>
            </p:cNvSpPr>
            <p:nvPr/>
          </p:nvSpPr>
          <p:spPr bwMode="auto">
            <a:xfrm>
              <a:off x="4022" y="1799"/>
              <a:ext cx="247" cy="259"/>
            </a:xfrm>
            <a:custGeom>
              <a:avLst/>
              <a:gdLst>
                <a:gd name="T0" fmla="*/ 121 w 220"/>
                <a:gd name="T1" fmla="*/ 98 h 221"/>
                <a:gd name="T2" fmla="*/ 146 w 220"/>
                <a:gd name="T3" fmla="*/ 108 h 221"/>
                <a:gd name="T4" fmla="*/ 163 w 220"/>
                <a:gd name="T5" fmla="*/ 115 h 221"/>
                <a:gd name="T6" fmla="*/ 172 w 220"/>
                <a:gd name="T7" fmla="*/ 121 h 221"/>
                <a:gd name="T8" fmla="*/ 177 w 220"/>
                <a:gd name="T9" fmla="*/ 127 h 221"/>
                <a:gd name="T10" fmla="*/ 181 w 220"/>
                <a:gd name="T11" fmla="*/ 135 h 221"/>
                <a:gd name="T12" fmla="*/ 184 w 220"/>
                <a:gd name="T13" fmla="*/ 144 h 221"/>
                <a:gd name="T14" fmla="*/ 190 w 220"/>
                <a:gd name="T15" fmla="*/ 157 h 221"/>
                <a:gd name="T16" fmla="*/ 201 w 220"/>
                <a:gd name="T17" fmla="*/ 176 h 221"/>
                <a:gd name="T18" fmla="*/ 220 w 220"/>
                <a:gd name="T19" fmla="*/ 136 h 221"/>
                <a:gd name="T20" fmla="*/ 223 w 220"/>
                <a:gd name="T21" fmla="*/ 91 h 221"/>
                <a:gd name="T22" fmla="*/ 221 w 220"/>
                <a:gd name="T23" fmla="*/ 46 h 221"/>
                <a:gd name="T24" fmla="*/ 218 w 220"/>
                <a:gd name="T25" fmla="*/ 0 h 221"/>
                <a:gd name="T26" fmla="*/ 247 w 220"/>
                <a:gd name="T27" fmla="*/ 57 h 221"/>
                <a:gd name="T28" fmla="*/ 245 w 220"/>
                <a:gd name="T29" fmla="*/ 100 h 221"/>
                <a:gd name="T30" fmla="*/ 243 w 220"/>
                <a:gd name="T31" fmla="*/ 136 h 221"/>
                <a:gd name="T32" fmla="*/ 236 w 220"/>
                <a:gd name="T33" fmla="*/ 171 h 221"/>
                <a:gd name="T34" fmla="*/ 226 w 220"/>
                <a:gd name="T35" fmla="*/ 211 h 221"/>
                <a:gd name="T36" fmla="*/ 194 w 220"/>
                <a:gd name="T37" fmla="*/ 218 h 221"/>
                <a:gd name="T38" fmla="*/ 149 w 220"/>
                <a:gd name="T39" fmla="*/ 259 h 221"/>
                <a:gd name="T40" fmla="*/ 83 w 220"/>
                <a:gd name="T41" fmla="*/ 259 h 221"/>
                <a:gd name="T42" fmla="*/ 36 w 220"/>
                <a:gd name="T43" fmla="*/ 225 h 221"/>
                <a:gd name="T44" fmla="*/ 15 w 220"/>
                <a:gd name="T45" fmla="*/ 188 h 221"/>
                <a:gd name="T46" fmla="*/ 2 w 220"/>
                <a:gd name="T47" fmla="*/ 139 h 221"/>
                <a:gd name="T48" fmla="*/ 0 w 220"/>
                <a:gd name="T49" fmla="*/ 100 h 221"/>
                <a:gd name="T50" fmla="*/ 2 w 220"/>
                <a:gd name="T51" fmla="*/ 63 h 221"/>
                <a:gd name="T52" fmla="*/ 12 w 220"/>
                <a:gd name="T53" fmla="*/ 29 h 221"/>
                <a:gd name="T54" fmla="*/ 19 w 220"/>
                <a:gd name="T55" fmla="*/ 67 h 221"/>
                <a:gd name="T56" fmla="*/ 24 w 220"/>
                <a:gd name="T57" fmla="*/ 103 h 221"/>
                <a:gd name="T58" fmla="*/ 28 w 220"/>
                <a:gd name="T59" fmla="*/ 138 h 221"/>
                <a:gd name="T60" fmla="*/ 38 w 220"/>
                <a:gd name="T61" fmla="*/ 173 h 221"/>
                <a:gd name="T62" fmla="*/ 43 w 220"/>
                <a:gd name="T63" fmla="*/ 156 h 221"/>
                <a:gd name="T64" fmla="*/ 47 w 220"/>
                <a:gd name="T65" fmla="*/ 142 h 221"/>
                <a:gd name="T66" fmla="*/ 52 w 220"/>
                <a:gd name="T67" fmla="*/ 130 h 221"/>
                <a:gd name="T68" fmla="*/ 56 w 220"/>
                <a:gd name="T69" fmla="*/ 122 h 221"/>
                <a:gd name="T70" fmla="*/ 64 w 220"/>
                <a:gd name="T71" fmla="*/ 116 h 221"/>
                <a:gd name="T72" fmla="*/ 73 w 220"/>
                <a:gd name="T73" fmla="*/ 110 h 221"/>
                <a:gd name="T74" fmla="*/ 86 w 220"/>
                <a:gd name="T75" fmla="*/ 107 h 221"/>
                <a:gd name="T76" fmla="*/ 104 w 220"/>
                <a:gd name="T77" fmla="*/ 102 h 221"/>
                <a:gd name="T78" fmla="*/ 104 w 220"/>
                <a:gd name="T79" fmla="*/ 118 h 221"/>
                <a:gd name="T80" fmla="*/ 92 w 220"/>
                <a:gd name="T81" fmla="*/ 127 h 221"/>
                <a:gd name="T82" fmla="*/ 83 w 220"/>
                <a:gd name="T83" fmla="*/ 135 h 221"/>
                <a:gd name="T84" fmla="*/ 76 w 220"/>
                <a:gd name="T85" fmla="*/ 142 h 221"/>
                <a:gd name="T86" fmla="*/ 74 w 220"/>
                <a:gd name="T87" fmla="*/ 149 h 221"/>
                <a:gd name="T88" fmla="*/ 73 w 220"/>
                <a:gd name="T89" fmla="*/ 157 h 221"/>
                <a:gd name="T90" fmla="*/ 75 w 220"/>
                <a:gd name="T91" fmla="*/ 169 h 221"/>
                <a:gd name="T92" fmla="*/ 76 w 220"/>
                <a:gd name="T93" fmla="*/ 182 h 221"/>
                <a:gd name="T94" fmla="*/ 81 w 220"/>
                <a:gd name="T95" fmla="*/ 198 h 221"/>
                <a:gd name="T96" fmla="*/ 103 w 220"/>
                <a:gd name="T97" fmla="*/ 198 h 221"/>
                <a:gd name="T98" fmla="*/ 103 w 220"/>
                <a:gd name="T99" fmla="*/ 173 h 221"/>
                <a:gd name="T100" fmla="*/ 119 w 220"/>
                <a:gd name="T101" fmla="*/ 176 h 221"/>
                <a:gd name="T102" fmla="*/ 126 w 220"/>
                <a:gd name="T103" fmla="*/ 205 h 221"/>
                <a:gd name="T104" fmla="*/ 152 w 220"/>
                <a:gd name="T105" fmla="*/ 205 h 221"/>
                <a:gd name="T106" fmla="*/ 164 w 220"/>
                <a:gd name="T107" fmla="*/ 176 h 221"/>
                <a:gd name="T108" fmla="*/ 162 w 220"/>
                <a:gd name="T109" fmla="*/ 163 h 221"/>
                <a:gd name="T110" fmla="*/ 158 w 220"/>
                <a:gd name="T111" fmla="*/ 152 h 221"/>
                <a:gd name="T112" fmla="*/ 155 w 220"/>
                <a:gd name="T113" fmla="*/ 144 h 221"/>
                <a:gd name="T114" fmla="*/ 150 w 220"/>
                <a:gd name="T115" fmla="*/ 138 h 221"/>
                <a:gd name="T116" fmla="*/ 145 w 220"/>
                <a:gd name="T117" fmla="*/ 134 h 221"/>
                <a:gd name="T118" fmla="*/ 138 w 220"/>
                <a:gd name="T119" fmla="*/ 129 h 221"/>
                <a:gd name="T120" fmla="*/ 128 w 220"/>
                <a:gd name="T121" fmla="*/ 124 h 221"/>
                <a:gd name="T122" fmla="*/ 117 w 220"/>
                <a:gd name="T123" fmla="*/ 118 h 221"/>
                <a:gd name="T124" fmla="*/ 121 w 220"/>
                <a:gd name="T125" fmla="*/ 98 h 2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0" h="221">
                  <a:moveTo>
                    <a:pt x="108" y="84"/>
                  </a:moveTo>
                  <a:lnTo>
                    <a:pt x="130" y="92"/>
                  </a:lnTo>
                  <a:lnTo>
                    <a:pt x="145" y="98"/>
                  </a:lnTo>
                  <a:lnTo>
                    <a:pt x="153" y="103"/>
                  </a:lnTo>
                  <a:lnTo>
                    <a:pt x="158" y="108"/>
                  </a:lnTo>
                  <a:lnTo>
                    <a:pt x="161" y="115"/>
                  </a:lnTo>
                  <a:lnTo>
                    <a:pt x="164" y="123"/>
                  </a:lnTo>
                  <a:lnTo>
                    <a:pt x="169" y="134"/>
                  </a:lnTo>
                  <a:lnTo>
                    <a:pt x="179" y="150"/>
                  </a:lnTo>
                  <a:lnTo>
                    <a:pt x="196" y="116"/>
                  </a:lnTo>
                  <a:lnTo>
                    <a:pt x="199" y="78"/>
                  </a:lnTo>
                  <a:lnTo>
                    <a:pt x="197" y="39"/>
                  </a:lnTo>
                  <a:lnTo>
                    <a:pt x="194" y="0"/>
                  </a:lnTo>
                  <a:lnTo>
                    <a:pt x="220" y="49"/>
                  </a:lnTo>
                  <a:lnTo>
                    <a:pt x="218" y="85"/>
                  </a:lnTo>
                  <a:lnTo>
                    <a:pt x="216" y="116"/>
                  </a:lnTo>
                  <a:lnTo>
                    <a:pt x="210" y="146"/>
                  </a:lnTo>
                  <a:lnTo>
                    <a:pt x="201" y="180"/>
                  </a:lnTo>
                  <a:lnTo>
                    <a:pt x="173" y="186"/>
                  </a:lnTo>
                  <a:lnTo>
                    <a:pt x="133" y="221"/>
                  </a:lnTo>
                  <a:lnTo>
                    <a:pt x="74" y="221"/>
                  </a:lnTo>
                  <a:lnTo>
                    <a:pt x="32" y="192"/>
                  </a:lnTo>
                  <a:lnTo>
                    <a:pt x="13" y="160"/>
                  </a:lnTo>
                  <a:lnTo>
                    <a:pt x="2" y="119"/>
                  </a:lnTo>
                  <a:lnTo>
                    <a:pt x="0" y="85"/>
                  </a:lnTo>
                  <a:lnTo>
                    <a:pt x="2" y="54"/>
                  </a:lnTo>
                  <a:lnTo>
                    <a:pt x="11" y="25"/>
                  </a:lnTo>
                  <a:lnTo>
                    <a:pt x="17" y="57"/>
                  </a:lnTo>
                  <a:lnTo>
                    <a:pt x="21" y="88"/>
                  </a:lnTo>
                  <a:lnTo>
                    <a:pt x="25" y="118"/>
                  </a:lnTo>
                  <a:lnTo>
                    <a:pt x="34" y="148"/>
                  </a:lnTo>
                  <a:lnTo>
                    <a:pt x="38" y="133"/>
                  </a:lnTo>
                  <a:lnTo>
                    <a:pt x="42" y="121"/>
                  </a:lnTo>
                  <a:lnTo>
                    <a:pt x="46" y="111"/>
                  </a:lnTo>
                  <a:lnTo>
                    <a:pt x="50" y="104"/>
                  </a:lnTo>
                  <a:lnTo>
                    <a:pt x="57" y="99"/>
                  </a:lnTo>
                  <a:lnTo>
                    <a:pt x="65" y="94"/>
                  </a:lnTo>
                  <a:lnTo>
                    <a:pt x="77" y="91"/>
                  </a:lnTo>
                  <a:lnTo>
                    <a:pt x="93" y="87"/>
                  </a:lnTo>
                  <a:lnTo>
                    <a:pt x="93" y="101"/>
                  </a:lnTo>
                  <a:lnTo>
                    <a:pt x="82" y="108"/>
                  </a:lnTo>
                  <a:lnTo>
                    <a:pt x="74" y="115"/>
                  </a:lnTo>
                  <a:lnTo>
                    <a:pt x="68" y="121"/>
                  </a:lnTo>
                  <a:lnTo>
                    <a:pt x="66" y="127"/>
                  </a:lnTo>
                  <a:lnTo>
                    <a:pt x="65" y="134"/>
                  </a:lnTo>
                  <a:lnTo>
                    <a:pt x="67" y="144"/>
                  </a:lnTo>
                  <a:lnTo>
                    <a:pt x="68" y="155"/>
                  </a:lnTo>
                  <a:lnTo>
                    <a:pt x="72" y="169"/>
                  </a:lnTo>
                  <a:lnTo>
                    <a:pt x="92" y="169"/>
                  </a:lnTo>
                  <a:lnTo>
                    <a:pt x="92" y="148"/>
                  </a:lnTo>
                  <a:lnTo>
                    <a:pt x="106" y="150"/>
                  </a:lnTo>
                  <a:lnTo>
                    <a:pt x="112" y="175"/>
                  </a:lnTo>
                  <a:lnTo>
                    <a:pt x="135" y="175"/>
                  </a:lnTo>
                  <a:lnTo>
                    <a:pt x="146" y="150"/>
                  </a:lnTo>
                  <a:lnTo>
                    <a:pt x="144" y="139"/>
                  </a:lnTo>
                  <a:lnTo>
                    <a:pt x="141" y="130"/>
                  </a:lnTo>
                  <a:lnTo>
                    <a:pt x="138" y="123"/>
                  </a:lnTo>
                  <a:lnTo>
                    <a:pt x="134" y="118"/>
                  </a:lnTo>
                  <a:lnTo>
                    <a:pt x="129" y="114"/>
                  </a:lnTo>
                  <a:lnTo>
                    <a:pt x="123" y="110"/>
                  </a:lnTo>
                  <a:lnTo>
                    <a:pt x="114" y="106"/>
                  </a:lnTo>
                  <a:lnTo>
                    <a:pt x="104" y="101"/>
                  </a:lnTo>
                  <a:lnTo>
                    <a:pt x="108" y="8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60" name="Freeform 136"/>
            <p:cNvSpPr>
              <a:spLocks/>
            </p:cNvSpPr>
            <p:nvPr/>
          </p:nvSpPr>
          <p:spPr bwMode="auto">
            <a:xfrm>
              <a:off x="4260" y="2925"/>
              <a:ext cx="133" cy="185"/>
            </a:xfrm>
            <a:custGeom>
              <a:avLst/>
              <a:gdLst>
                <a:gd name="T0" fmla="*/ 133 w 119"/>
                <a:gd name="T1" fmla="*/ 108 h 156"/>
                <a:gd name="T2" fmla="*/ 116 w 119"/>
                <a:gd name="T3" fmla="*/ 157 h 156"/>
                <a:gd name="T4" fmla="*/ 68 w 119"/>
                <a:gd name="T5" fmla="*/ 185 h 156"/>
                <a:gd name="T6" fmla="*/ 0 w 119"/>
                <a:gd name="T7" fmla="*/ 72 h 156"/>
                <a:gd name="T8" fmla="*/ 31 w 119"/>
                <a:gd name="T9" fmla="*/ 40 h 156"/>
                <a:gd name="T10" fmla="*/ 53 w 119"/>
                <a:gd name="T11" fmla="*/ 0 h 156"/>
                <a:gd name="T12" fmla="*/ 133 w 119"/>
                <a:gd name="T13" fmla="*/ 108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" h="156">
                  <a:moveTo>
                    <a:pt x="119" y="91"/>
                  </a:moveTo>
                  <a:lnTo>
                    <a:pt x="104" y="132"/>
                  </a:lnTo>
                  <a:lnTo>
                    <a:pt x="61" y="156"/>
                  </a:lnTo>
                  <a:lnTo>
                    <a:pt x="0" y="61"/>
                  </a:lnTo>
                  <a:lnTo>
                    <a:pt x="28" y="34"/>
                  </a:lnTo>
                  <a:lnTo>
                    <a:pt x="47" y="0"/>
                  </a:lnTo>
                  <a:lnTo>
                    <a:pt x="119" y="91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61" name="Freeform 137"/>
            <p:cNvSpPr>
              <a:spLocks/>
            </p:cNvSpPr>
            <p:nvPr/>
          </p:nvSpPr>
          <p:spPr bwMode="auto">
            <a:xfrm>
              <a:off x="3235" y="1631"/>
              <a:ext cx="32" cy="91"/>
            </a:xfrm>
            <a:custGeom>
              <a:avLst/>
              <a:gdLst>
                <a:gd name="T0" fmla="*/ 32 w 28"/>
                <a:gd name="T1" fmla="*/ 76 h 77"/>
                <a:gd name="T2" fmla="*/ 17 w 28"/>
                <a:gd name="T3" fmla="*/ 0 h 77"/>
                <a:gd name="T4" fmla="*/ 0 w 28"/>
                <a:gd name="T5" fmla="*/ 6 h 77"/>
                <a:gd name="T6" fmla="*/ 6 w 28"/>
                <a:gd name="T7" fmla="*/ 73 h 77"/>
                <a:gd name="T8" fmla="*/ 29 w 28"/>
                <a:gd name="T9" fmla="*/ 91 h 77"/>
                <a:gd name="T10" fmla="*/ 32 w 28"/>
                <a:gd name="T11" fmla="*/ 76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77">
                  <a:moveTo>
                    <a:pt x="28" y="64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5" y="62"/>
                  </a:lnTo>
                  <a:lnTo>
                    <a:pt x="25" y="77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D8C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62" name="Freeform 138"/>
            <p:cNvSpPr>
              <a:spLocks/>
            </p:cNvSpPr>
            <p:nvPr/>
          </p:nvSpPr>
          <p:spPr bwMode="auto">
            <a:xfrm>
              <a:off x="4107" y="1997"/>
              <a:ext cx="496" cy="998"/>
            </a:xfrm>
            <a:custGeom>
              <a:avLst/>
              <a:gdLst>
                <a:gd name="T0" fmla="*/ 238 w 440"/>
                <a:gd name="T1" fmla="*/ 37 h 857"/>
                <a:gd name="T2" fmla="*/ 318 w 440"/>
                <a:gd name="T3" fmla="*/ 86 h 857"/>
                <a:gd name="T4" fmla="*/ 372 w 440"/>
                <a:gd name="T5" fmla="*/ 123 h 857"/>
                <a:gd name="T6" fmla="*/ 407 w 440"/>
                <a:gd name="T7" fmla="*/ 168 h 857"/>
                <a:gd name="T8" fmla="*/ 434 w 440"/>
                <a:gd name="T9" fmla="*/ 234 h 857"/>
                <a:gd name="T10" fmla="*/ 479 w 440"/>
                <a:gd name="T11" fmla="*/ 473 h 857"/>
                <a:gd name="T12" fmla="*/ 496 w 440"/>
                <a:gd name="T13" fmla="*/ 642 h 857"/>
                <a:gd name="T14" fmla="*/ 434 w 440"/>
                <a:gd name="T15" fmla="*/ 885 h 857"/>
                <a:gd name="T16" fmla="*/ 390 w 440"/>
                <a:gd name="T17" fmla="*/ 998 h 857"/>
                <a:gd name="T18" fmla="*/ 309 w 440"/>
                <a:gd name="T19" fmla="*/ 958 h 857"/>
                <a:gd name="T20" fmla="*/ 347 w 440"/>
                <a:gd name="T21" fmla="*/ 936 h 857"/>
                <a:gd name="T22" fmla="*/ 390 w 440"/>
                <a:gd name="T23" fmla="*/ 857 h 857"/>
                <a:gd name="T24" fmla="*/ 369 w 440"/>
                <a:gd name="T25" fmla="*/ 772 h 857"/>
                <a:gd name="T26" fmla="*/ 446 w 440"/>
                <a:gd name="T27" fmla="*/ 706 h 857"/>
                <a:gd name="T28" fmla="*/ 422 w 440"/>
                <a:gd name="T29" fmla="*/ 593 h 857"/>
                <a:gd name="T30" fmla="*/ 379 w 440"/>
                <a:gd name="T31" fmla="*/ 575 h 857"/>
                <a:gd name="T32" fmla="*/ 422 w 440"/>
                <a:gd name="T33" fmla="*/ 458 h 857"/>
                <a:gd name="T34" fmla="*/ 374 w 440"/>
                <a:gd name="T35" fmla="*/ 361 h 857"/>
                <a:gd name="T36" fmla="*/ 358 w 440"/>
                <a:gd name="T37" fmla="*/ 344 h 857"/>
                <a:gd name="T38" fmla="*/ 342 w 440"/>
                <a:gd name="T39" fmla="*/ 331 h 857"/>
                <a:gd name="T40" fmla="*/ 327 w 440"/>
                <a:gd name="T41" fmla="*/ 319 h 857"/>
                <a:gd name="T42" fmla="*/ 325 w 440"/>
                <a:gd name="T43" fmla="*/ 299 h 857"/>
                <a:gd name="T44" fmla="*/ 309 w 440"/>
                <a:gd name="T45" fmla="*/ 206 h 857"/>
                <a:gd name="T46" fmla="*/ 245 w 440"/>
                <a:gd name="T47" fmla="*/ 452 h 857"/>
                <a:gd name="T48" fmla="*/ 189 w 440"/>
                <a:gd name="T49" fmla="*/ 473 h 857"/>
                <a:gd name="T50" fmla="*/ 245 w 440"/>
                <a:gd name="T51" fmla="*/ 569 h 857"/>
                <a:gd name="T52" fmla="*/ 211 w 440"/>
                <a:gd name="T53" fmla="*/ 609 h 857"/>
                <a:gd name="T54" fmla="*/ 232 w 440"/>
                <a:gd name="T55" fmla="*/ 699 h 857"/>
                <a:gd name="T56" fmla="*/ 211 w 440"/>
                <a:gd name="T57" fmla="*/ 817 h 857"/>
                <a:gd name="T58" fmla="*/ 130 w 440"/>
                <a:gd name="T59" fmla="*/ 677 h 857"/>
                <a:gd name="T60" fmla="*/ 130 w 440"/>
                <a:gd name="T61" fmla="*/ 396 h 857"/>
                <a:gd name="T62" fmla="*/ 98 w 440"/>
                <a:gd name="T63" fmla="*/ 603 h 857"/>
                <a:gd name="T64" fmla="*/ 0 w 440"/>
                <a:gd name="T65" fmla="*/ 688 h 857"/>
                <a:gd name="T66" fmla="*/ 76 w 440"/>
                <a:gd name="T67" fmla="*/ 296 h 857"/>
                <a:gd name="T68" fmla="*/ 83 w 440"/>
                <a:gd name="T69" fmla="*/ 206 h 857"/>
                <a:gd name="T70" fmla="*/ 104 w 440"/>
                <a:gd name="T71" fmla="*/ 139 h 857"/>
                <a:gd name="T72" fmla="*/ 139 w 440"/>
                <a:gd name="T73" fmla="*/ 75 h 857"/>
                <a:gd name="T74" fmla="*/ 187 w 440"/>
                <a:gd name="T75" fmla="*/ 0 h 8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0" h="857">
                  <a:moveTo>
                    <a:pt x="166" y="0"/>
                  </a:moveTo>
                  <a:lnTo>
                    <a:pt x="211" y="32"/>
                  </a:lnTo>
                  <a:lnTo>
                    <a:pt x="250" y="55"/>
                  </a:lnTo>
                  <a:lnTo>
                    <a:pt x="282" y="74"/>
                  </a:lnTo>
                  <a:lnTo>
                    <a:pt x="309" y="90"/>
                  </a:lnTo>
                  <a:lnTo>
                    <a:pt x="330" y="106"/>
                  </a:lnTo>
                  <a:lnTo>
                    <a:pt x="347" y="123"/>
                  </a:lnTo>
                  <a:lnTo>
                    <a:pt x="361" y="144"/>
                  </a:lnTo>
                  <a:lnTo>
                    <a:pt x="373" y="169"/>
                  </a:lnTo>
                  <a:lnTo>
                    <a:pt x="385" y="201"/>
                  </a:lnTo>
                  <a:lnTo>
                    <a:pt x="416" y="310"/>
                  </a:lnTo>
                  <a:lnTo>
                    <a:pt x="425" y="406"/>
                  </a:lnTo>
                  <a:lnTo>
                    <a:pt x="440" y="503"/>
                  </a:lnTo>
                  <a:lnTo>
                    <a:pt x="440" y="551"/>
                  </a:lnTo>
                  <a:lnTo>
                    <a:pt x="416" y="668"/>
                  </a:lnTo>
                  <a:lnTo>
                    <a:pt x="385" y="760"/>
                  </a:lnTo>
                  <a:lnTo>
                    <a:pt x="385" y="808"/>
                  </a:lnTo>
                  <a:lnTo>
                    <a:pt x="346" y="857"/>
                  </a:lnTo>
                  <a:lnTo>
                    <a:pt x="308" y="857"/>
                  </a:lnTo>
                  <a:lnTo>
                    <a:pt x="274" y="823"/>
                  </a:lnTo>
                  <a:lnTo>
                    <a:pt x="264" y="789"/>
                  </a:lnTo>
                  <a:lnTo>
                    <a:pt x="308" y="804"/>
                  </a:lnTo>
                  <a:lnTo>
                    <a:pt x="346" y="775"/>
                  </a:lnTo>
                  <a:lnTo>
                    <a:pt x="346" y="736"/>
                  </a:lnTo>
                  <a:lnTo>
                    <a:pt x="327" y="692"/>
                  </a:lnTo>
                  <a:lnTo>
                    <a:pt x="327" y="663"/>
                  </a:lnTo>
                  <a:lnTo>
                    <a:pt x="370" y="659"/>
                  </a:lnTo>
                  <a:lnTo>
                    <a:pt x="396" y="606"/>
                  </a:lnTo>
                  <a:lnTo>
                    <a:pt x="396" y="494"/>
                  </a:lnTo>
                  <a:lnTo>
                    <a:pt x="374" y="509"/>
                  </a:lnTo>
                  <a:lnTo>
                    <a:pt x="336" y="538"/>
                  </a:lnTo>
                  <a:lnTo>
                    <a:pt x="336" y="494"/>
                  </a:lnTo>
                  <a:lnTo>
                    <a:pt x="374" y="461"/>
                  </a:lnTo>
                  <a:lnTo>
                    <a:pt x="374" y="393"/>
                  </a:lnTo>
                  <a:lnTo>
                    <a:pt x="374" y="300"/>
                  </a:lnTo>
                  <a:lnTo>
                    <a:pt x="332" y="310"/>
                  </a:lnTo>
                  <a:lnTo>
                    <a:pt x="325" y="300"/>
                  </a:lnTo>
                  <a:lnTo>
                    <a:pt x="318" y="295"/>
                  </a:lnTo>
                  <a:lnTo>
                    <a:pt x="310" y="289"/>
                  </a:lnTo>
                  <a:lnTo>
                    <a:pt x="303" y="284"/>
                  </a:lnTo>
                  <a:lnTo>
                    <a:pt x="296" y="280"/>
                  </a:lnTo>
                  <a:lnTo>
                    <a:pt x="290" y="274"/>
                  </a:lnTo>
                  <a:lnTo>
                    <a:pt x="288" y="266"/>
                  </a:lnTo>
                  <a:lnTo>
                    <a:pt x="288" y="257"/>
                  </a:lnTo>
                  <a:lnTo>
                    <a:pt x="305" y="139"/>
                  </a:lnTo>
                  <a:lnTo>
                    <a:pt x="274" y="177"/>
                  </a:lnTo>
                  <a:lnTo>
                    <a:pt x="217" y="320"/>
                  </a:lnTo>
                  <a:lnTo>
                    <a:pt x="217" y="388"/>
                  </a:lnTo>
                  <a:lnTo>
                    <a:pt x="178" y="368"/>
                  </a:lnTo>
                  <a:lnTo>
                    <a:pt x="168" y="406"/>
                  </a:lnTo>
                  <a:lnTo>
                    <a:pt x="192" y="431"/>
                  </a:lnTo>
                  <a:lnTo>
                    <a:pt x="217" y="489"/>
                  </a:lnTo>
                  <a:lnTo>
                    <a:pt x="217" y="547"/>
                  </a:lnTo>
                  <a:lnTo>
                    <a:pt x="187" y="523"/>
                  </a:lnTo>
                  <a:lnTo>
                    <a:pt x="187" y="562"/>
                  </a:lnTo>
                  <a:lnTo>
                    <a:pt x="206" y="600"/>
                  </a:lnTo>
                  <a:lnTo>
                    <a:pt x="206" y="659"/>
                  </a:lnTo>
                  <a:lnTo>
                    <a:pt x="187" y="702"/>
                  </a:lnTo>
                  <a:lnTo>
                    <a:pt x="135" y="654"/>
                  </a:lnTo>
                  <a:lnTo>
                    <a:pt x="115" y="581"/>
                  </a:lnTo>
                  <a:lnTo>
                    <a:pt x="115" y="417"/>
                  </a:lnTo>
                  <a:lnTo>
                    <a:pt x="115" y="340"/>
                  </a:lnTo>
                  <a:lnTo>
                    <a:pt x="87" y="397"/>
                  </a:lnTo>
                  <a:lnTo>
                    <a:pt x="87" y="518"/>
                  </a:lnTo>
                  <a:lnTo>
                    <a:pt x="34" y="606"/>
                  </a:lnTo>
                  <a:lnTo>
                    <a:pt x="0" y="591"/>
                  </a:lnTo>
                  <a:lnTo>
                    <a:pt x="0" y="489"/>
                  </a:lnTo>
                  <a:lnTo>
                    <a:pt x="67" y="254"/>
                  </a:lnTo>
                  <a:lnTo>
                    <a:pt x="68" y="213"/>
                  </a:lnTo>
                  <a:lnTo>
                    <a:pt x="74" y="177"/>
                  </a:lnTo>
                  <a:lnTo>
                    <a:pt x="81" y="146"/>
                  </a:lnTo>
                  <a:lnTo>
                    <a:pt x="92" y="119"/>
                  </a:lnTo>
                  <a:lnTo>
                    <a:pt x="106" y="92"/>
                  </a:lnTo>
                  <a:lnTo>
                    <a:pt x="123" y="64"/>
                  </a:lnTo>
                  <a:lnTo>
                    <a:pt x="143" y="3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63" name="Freeform 139"/>
            <p:cNvSpPr>
              <a:spLocks/>
            </p:cNvSpPr>
            <p:nvPr/>
          </p:nvSpPr>
          <p:spPr bwMode="auto">
            <a:xfrm>
              <a:off x="3943" y="2142"/>
              <a:ext cx="367" cy="730"/>
            </a:xfrm>
            <a:custGeom>
              <a:avLst/>
              <a:gdLst>
                <a:gd name="T0" fmla="*/ 205 w 326"/>
                <a:gd name="T1" fmla="*/ 134 h 627"/>
                <a:gd name="T2" fmla="*/ 125 w 326"/>
                <a:gd name="T3" fmla="*/ 375 h 627"/>
                <a:gd name="T4" fmla="*/ 80 w 326"/>
                <a:gd name="T5" fmla="*/ 469 h 627"/>
                <a:gd name="T6" fmla="*/ 10 w 326"/>
                <a:gd name="T7" fmla="*/ 589 h 627"/>
                <a:gd name="T8" fmla="*/ 0 w 326"/>
                <a:gd name="T9" fmla="*/ 679 h 627"/>
                <a:gd name="T10" fmla="*/ 33 w 326"/>
                <a:gd name="T11" fmla="*/ 713 h 627"/>
                <a:gd name="T12" fmla="*/ 86 w 326"/>
                <a:gd name="T13" fmla="*/ 713 h 627"/>
                <a:gd name="T14" fmla="*/ 156 w 326"/>
                <a:gd name="T15" fmla="*/ 717 h 627"/>
                <a:gd name="T16" fmla="*/ 259 w 326"/>
                <a:gd name="T17" fmla="*/ 707 h 627"/>
                <a:gd name="T18" fmla="*/ 367 w 326"/>
                <a:gd name="T19" fmla="*/ 730 h 627"/>
                <a:gd name="T20" fmla="*/ 357 w 326"/>
                <a:gd name="T21" fmla="*/ 685 h 627"/>
                <a:gd name="T22" fmla="*/ 185 w 326"/>
                <a:gd name="T23" fmla="*/ 679 h 627"/>
                <a:gd name="T24" fmla="*/ 114 w 326"/>
                <a:gd name="T25" fmla="*/ 605 h 627"/>
                <a:gd name="T26" fmla="*/ 151 w 326"/>
                <a:gd name="T27" fmla="*/ 465 h 627"/>
                <a:gd name="T28" fmla="*/ 232 w 326"/>
                <a:gd name="T29" fmla="*/ 200 h 627"/>
                <a:gd name="T30" fmla="*/ 270 w 326"/>
                <a:gd name="T31" fmla="*/ 0 h 627"/>
                <a:gd name="T32" fmla="*/ 205 w 326"/>
                <a:gd name="T33" fmla="*/ 134 h 6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6" h="627">
                  <a:moveTo>
                    <a:pt x="182" y="115"/>
                  </a:moveTo>
                  <a:lnTo>
                    <a:pt x="111" y="322"/>
                  </a:lnTo>
                  <a:lnTo>
                    <a:pt x="71" y="403"/>
                  </a:lnTo>
                  <a:lnTo>
                    <a:pt x="9" y="506"/>
                  </a:lnTo>
                  <a:lnTo>
                    <a:pt x="0" y="583"/>
                  </a:lnTo>
                  <a:lnTo>
                    <a:pt x="29" y="612"/>
                  </a:lnTo>
                  <a:lnTo>
                    <a:pt x="76" y="612"/>
                  </a:lnTo>
                  <a:lnTo>
                    <a:pt x="139" y="616"/>
                  </a:lnTo>
                  <a:lnTo>
                    <a:pt x="230" y="607"/>
                  </a:lnTo>
                  <a:lnTo>
                    <a:pt x="326" y="627"/>
                  </a:lnTo>
                  <a:lnTo>
                    <a:pt x="317" y="588"/>
                  </a:lnTo>
                  <a:lnTo>
                    <a:pt x="164" y="583"/>
                  </a:lnTo>
                  <a:lnTo>
                    <a:pt x="101" y="520"/>
                  </a:lnTo>
                  <a:lnTo>
                    <a:pt x="134" y="399"/>
                  </a:lnTo>
                  <a:lnTo>
                    <a:pt x="206" y="172"/>
                  </a:lnTo>
                  <a:lnTo>
                    <a:pt x="240" y="0"/>
                  </a:lnTo>
                  <a:lnTo>
                    <a:pt x="182" y="115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64" name="Freeform 140"/>
            <p:cNvSpPr>
              <a:spLocks/>
            </p:cNvSpPr>
            <p:nvPr/>
          </p:nvSpPr>
          <p:spPr bwMode="auto">
            <a:xfrm>
              <a:off x="4353" y="3033"/>
              <a:ext cx="83" cy="170"/>
            </a:xfrm>
            <a:custGeom>
              <a:avLst/>
              <a:gdLst>
                <a:gd name="T0" fmla="*/ 61 w 74"/>
                <a:gd name="T1" fmla="*/ 0 h 146"/>
                <a:gd name="T2" fmla="*/ 83 w 74"/>
                <a:gd name="T3" fmla="*/ 76 h 146"/>
                <a:gd name="T4" fmla="*/ 83 w 74"/>
                <a:gd name="T5" fmla="*/ 170 h 146"/>
                <a:gd name="T6" fmla="*/ 0 w 74"/>
                <a:gd name="T7" fmla="*/ 170 h 146"/>
                <a:gd name="T8" fmla="*/ 0 w 74"/>
                <a:gd name="T9" fmla="*/ 92 h 146"/>
                <a:gd name="T10" fmla="*/ 45 w 74"/>
                <a:gd name="T11" fmla="*/ 52 h 146"/>
                <a:gd name="T12" fmla="*/ 61 w 74"/>
                <a:gd name="T13" fmla="*/ 0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146">
                  <a:moveTo>
                    <a:pt x="54" y="0"/>
                  </a:moveTo>
                  <a:lnTo>
                    <a:pt x="74" y="65"/>
                  </a:lnTo>
                  <a:lnTo>
                    <a:pt x="74" y="146"/>
                  </a:lnTo>
                  <a:lnTo>
                    <a:pt x="0" y="146"/>
                  </a:lnTo>
                  <a:lnTo>
                    <a:pt x="0" y="79"/>
                  </a:lnTo>
                  <a:lnTo>
                    <a:pt x="40" y="4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F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08685" name="AutoShape 141"/>
          <p:cNvSpPr>
            <a:spLocks noChangeArrowheads="1"/>
          </p:cNvSpPr>
          <p:nvPr/>
        </p:nvSpPr>
        <p:spPr bwMode="auto">
          <a:xfrm>
            <a:off x="6594475" y="2492375"/>
            <a:ext cx="2767013" cy="1512888"/>
          </a:xfrm>
          <a:prstGeom prst="wedgeEllipseCallout">
            <a:avLst>
              <a:gd name="adj1" fmla="val -41301"/>
              <a:gd name="adj2" fmla="val 58572"/>
            </a:avLst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 eaLnBrk="0" latinLnBrk="0" hangingPunct="0">
              <a:defRPr/>
            </a:pPr>
            <a:r>
              <a:rPr kumimoji="0" lang="ko-KR" altLang="en-US" sz="1400" dirty="0"/>
              <a:t>포인터의 증가는 </a:t>
            </a:r>
            <a:endParaRPr kumimoji="0" lang="en-US" altLang="ko-KR" sz="1400" dirty="0"/>
          </a:p>
          <a:p>
            <a:pPr algn="ctr" eaLnBrk="0" latinLnBrk="0" hangingPunct="0">
              <a:defRPr/>
            </a:pPr>
            <a:r>
              <a:rPr kumimoji="0" lang="ko-KR" altLang="en-US" sz="1400" dirty="0"/>
              <a:t>일반 변수와는 약간 </a:t>
            </a:r>
            <a:endParaRPr kumimoji="0" lang="en-US" altLang="ko-KR" sz="1400" dirty="0"/>
          </a:p>
          <a:p>
            <a:pPr algn="ctr" eaLnBrk="0" latinLnBrk="0" hangingPunct="0">
              <a:defRPr/>
            </a:pPr>
            <a:r>
              <a:rPr kumimoji="0" lang="ko-KR" altLang="en-US" sz="1400" dirty="0"/>
              <a:t>다릅니다</a:t>
            </a:r>
            <a:r>
              <a:rPr kumimoji="0" lang="en-US" altLang="ko-KR" sz="1400" dirty="0"/>
              <a:t>. </a:t>
            </a:r>
            <a:r>
              <a:rPr kumimoji="0" lang="ko-KR" altLang="en-US" sz="1400" dirty="0"/>
              <a:t>가리키는 객체의 </a:t>
            </a:r>
            <a:endParaRPr kumimoji="0" lang="en-US" altLang="ko-KR" sz="1400" dirty="0"/>
          </a:p>
          <a:p>
            <a:pPr algn="ctr" eaLnBrk="0" latinLnBrk="0" hangingPunct="0">
              <a:defRPr/>
            </a:pPr>
            <a:r>
              <a:rPr kumimoji="0" lang="ko-KR" altLang="en-US" sz="1400" dirty="0"/>
              <a:t>크기만큼 증가합니다</a:t>
            </a:r>
            <a:r>
              <a:rPr kumimoji="0" lang="en-US" altLang="ko-KR" sz="14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15816" y="2636912"/>
            <a:ext cx="926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i="1" dirty="0">
                <a:latin typeface="Century Schoolbook" panose="02040604050505020304" pitchFamily="18" charset="0"/>
              </a:rPr>
              <a:t>++p;</a:t>
            </a:r>
            <a:endParaRPr lang="ko-KR" altLang="en-US" sz="2800" i="1" dirty="0">
              <a:latin typeface="Century Schoolbook" panose="020406040505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02BDA7F-1CC2-4ACC-A748-B5810FC2A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74" y="3810136"/>
            <a:ext cx="4487183" cy="187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29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증가 연산 예제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683419" y="1124744"/>
            <a:ext cx="7777162" cy="460851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Trebuchet MS"/>
              </a:rPr>
              <a:t>#include</a:t>
            </a:r>
            <a:r>
              <a:rPr lang="en-US" sz="1400" dirty="0">
                <a:latin typeface="Consolas" panose="020B0609020204030204" pitchFamily="49" charset="0"/>
                <a:cs typeface="Trebuchet MS"/>
              </a:rPr>
              <a:t> 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cs typeface="Trebuchet MS"/>
              </a:rPr>
              <a:t>&lt;</a:t>
            </a:r>
            <a:r>
              <a:rPr lang="en-US" sz="1400" dirty="0" err="1">
                <a:solidFill>
                  <a:srgbClr val="800000"/>
                </a:solidFill>
                <a:latin typeface="Consolas" panose="020B0609020204030204" pitchFamily="49" charset="0"/>
                <a:cs typeface="Trebuchet MS"/>
              </a:rPr>
              <a:t>stdio.h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cs typeface="Trebuchet MS"/>
              </a:rPr>
              <a:t>&gt;</a:t>
            </a:r>
            <a:endParaRPr lang="ko-KR" sz="2000" dirty="0">
              <a:latin typeface="Consolas" panose="020B0609020204030204" pitchFamily="49" charset="0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  <a:cs typeface="Trebuchet MS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Trebuchet MS"/>
              </a:rPr>
              <a:t> main(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Trebuchet MS"/>
              </a:rPr>
              <a:t>void</a:t>
            </a:r>
            <a:r>
              <a:rPr lang="en-US" sz="1400" dirty="0">
                <a:latin typeface="Consolas" panose="020B0609020204030204" pitchFamily="49" charset="0"/>
                <a:cs typeface="Trebuchet MS"/>
              </a:rPr>
              <a:t>)</a:t>
            </a:r>
            <a:endParaRPr lang="ko-KR" sz="2000" dirty="0">
              <a:latin typeface="Consolas" panose="020B0609020204030204" pitchFamily="49" charset="0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US" sz="1400" dirty="0">
                <a:latin typeface="Consolas" panose="020B0609020204030204" pitchFamily="49" charset="0"/>
                <a:cs typeface="Trebuchet MS"/>
              </a:rPr>
              <a:t>{</a:t>
            </a:r>
            <a:endParaRPr lang="ko-KR" sz="2000" dirty="0">
              <a:latin typeface="Consolas" panose="020B0609020204030204" pitchFamily="49" charset="0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US" sz="1400" dirty="0">
                <a:latin typeface="Consolas" panose="020B0609020204030204" pitchFamily="49" charset="0"/>
                <a:cs typeface="Trebuchet MS"/>
              </a:rPr>
              <a:t>	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Trebuchet MS"/>
              </a:rPr>
              <a:t>char</a:t>
            </a:r>
            <a:r>
              <a:rPr lang="en-US" sz="1400" dirty="0">
                <a:latin typeface="Consolas" panose="020B0609020204030204" pitchFamily="49" charset="0"/>
                <a:cs typeface="Trebuchet MS"/>
              </a:rPr>
              <a:t> *pc; </a:t>
            </a:r>
            <a:endParaRPr lang="ko-KR" sz="2000" dirty="0">
              <a:latin typeface="Consolas" panose="020B0609020204030204" pitchFamily="49" charset="0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US" sz="1400" dirty="0">
                <a:latin typeface="Consolas" panose="020B0609020204030204" pitchFamily="49" charset="0"/>
                <a:cs typeface="Trebuchet MS"/>
              </a:rPr>
              <a:t>	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  <a:cs typeface="Trebuchet MS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Trebuchet MS"/>
              </a:rPr>
              <a:t> *pi;</a:t>
            </a:r>
            <a:endParaRPr lang="ko-KR" sz="2000" dirty="0">
              <a:latin typeface="Consolas" panose="020B0609020204030204" pitchFamily="49" charset="0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US" sz="1400" dirty="0">
                <a:latin typeface="Consolas" panose="020B0609020204030204" pitchFamily="49" charset="0"/>
                <a:cs typeface="Trebuchet MS"/>
              </a:rPr>
              <a:t>	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Trebuchet MS"/>
              </a:rPr>
              <a:t>double</a:t>
            </a:r>
            <a:r>
              <a:rPr lang="en-US" sz="1400" dirty="0">
                <a:latin typeface="Consolas" panose="020B0609020204030204" pitchFamily="49" charset="0"/>
                <a:cs typeface="Trebuchet MS"/>
              </a:rPr>
              <a:t> *pd;</a:t>
            </a:r>
            <a:endParaRPr lang="ko-KR" sz="2000" dirty="0">
              <a:latin typeface="Consolas" panose="020B0609020204030204" pitchFamily="49" charset="0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US" sz="1400" dirty="0">
                <a:latin typeface="Consolas" panose="020B0609020204030204" pitchFamily="49" charset="0"/>
                <a:cs typeface="Trebuchet MS"/>
              </a:rPr>
              <a:t> </a:t>
            </a:r>
            <a:endParaRPr lang="ko-KR" sz="2000" dirty="0">
              <a:latin typeface="Consolas" panose="020B0609020204030204" pitchFamily="49" charset="0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US" sz="1400" dirty="0">
                <a:latin typeface="Consolas" panose="020B0609020204030204" pitchFamily="49" charset="0"/>
                <a:cs typeface="Trebuchet MS"/>
              </a:rPr>
              <a:t>	pc = (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Trebuchet MS"/>
              </a:rPr>
              <a:t>char</a:t>
            </a:r>
            <a:r>
              <a:rPr lang="en-US" sz="1400" dirty="0">
                <a:latin typeface="Consolas" panose="020B0609020204030204" pitchFamily="49" charset="0"/>
                <a:cs typeface="Trebuchet MS"/>
              </a:rPr>
              <a:t> *)10000;			</a:t>
            </a:r>
            <a:endParaRPr lang="ko-KR" sz="2000" dirty="0">
              <a:latin typeface="Consolas" panose="020B0609020204030204" pitchFamily="49" charset="0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US" sz="1400" dirty="0">
                <a:latin typeface="Consolas" panose="020B0609020204030204" pitchFamily="49" charset="0"/>
                <a:cs typeface="Trebuchet MS"/>
              </a:rPr>
              <a:t>	pi = (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  <a:cs typeface="Trebuchet MS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Trebuchet MS"/>
              </a:rPr>
              <a:t> *)10000;			</a:t>
            </a:r>
            <a:endParaRPr lang="ko-KR" sz="2000" dirty="0">
              <a:latin typeface="Consolas" panose="020B0609020204030204" pitchFamily="49" charset="0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US" sz="1400" dirty="0">
                <a:latin typeface="Consolas" panose="020B0609020204030204" pitchFamily="49" charset="0"/>
                <a:cs typeface="Trebuchet MS"/>
              </a:rPr>
              <a:t>	pd = (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Trebuchet MS"/>
              </a:rPr>
              <a:t>double</a:t>
            </a:r>
            <a:r>
              <a:rPr lang="en-US" sz="1400" dirty="0">
                <a:latin typeface="Consolas" panose="020B0609020204030204" pitchFamily="49" charset="0"/>
                <a:cs typeface="Trebuchet MS"/>
              </a:rPr>
              <a:t> *)10000;			</a:t>
            </a:r>
            <a:endParaRPr lang="ko-KR" sz="2000" dirty="0">
              <a:latin typeface="Consolas" panose="020B0609020204030204" pitchFamily="49" charset="0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US" sz="1400" dirty="0">
                <a:latin typeface="Consolas" panose="020B0609020204030204" pitchFamily="49" charset="0"/>
                <a:cs typeface="Trebuchet MS"/>
              </a:rPr>
              <a:t>	</a:t>
            </a:r>
            <a:r>
              <a:rPr lang="en-US" sz="1400" dirty="0" err="1">
                <a:latin typeface="Consolas" panose="020B0609020204030204" pitchFamily="49" charset="0"/>
                <a:cs typeface="Trebuchet MS"/>
              </a:rPr>
              <a:t>printf</a:t>
            </a:r>
            <a:r>
              <a:rPr lang="en-US" sz="1400" dirty="0">
                <a:latin typeface="Consolas" panose="020B0609020204030204" pitchFamily="49" charset="0"/>
                <a:cs typeface="Trebuchet MS"/>
              </a:rPr>
              <a:t>(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cs typeface="Trebuchet MS"/>
              </a:rPr>
              <a:t>"</a:t>
            </a:r>
            <a:r>
              <a:rPr lang="ko-KR" sz="1400" dirty="0">
                <a:solidFill>
                  <a:srgbClr val="800000"/>
                </a:solidFill>
                <a:latin typeface="Consolas" panose="020B0609020204030204" pitchFamily="49" charset="0"/>
                <a:ea typeface="굴림"/>
                <a:cs typeface="굴림"/>
              </a:rPr>
              <a:t>증가</a:t>
            </a:r>
            <a:r>
              <a:rPr lang="ko-KR" sz="1400" dirty="0">
                <a:solidFill>
                  <a:srgbClr val="800000"/>
                </a:solidFill>
                <a:latin typeface="Consolas" panose="020B0609020204030204" pitchFamily="49" charset="0"/>
                <a:ea typeface="Trebuchet MS"/>
                <a:cs typeface="Trebuchet MS"/>
              </a:rPr>
              <a:t> </a:t>
            </a:r>
            <a:r>
              <a:rPr lang="ko-KR" sz="1400" dirty="0">
                <a:solidFill>
                  <a:srgbClr val="800000"/>
                </a:solidFill>
                <a:latin typeface="Consolas" panose="020B0609020204030204" pitchFamily="49" charset="0"/>
                <a:ea typeface="굴림"/>
                <a:cs typeface="굴림"/>
              </a:rPr>
              <a:t>전</a:t>
            </a:r>
            <a:r>
              <a:rPr lang="ko-KR" sz="1400" dirty="0">
                <a:solidFill>
                  <a:srgbClr val="800000"/>
                </a:solidFill>
                <a:latin typeface="Consolas" panose="020B0609020204030204" pitchFamily="49" charset="0"/>
                <a:ea typeface="Trebuchet MS"/>
                <a:cs typeface="Trebuchet MS"/>
              </a:rPr>
              <a:t> 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ea typeface="Trebuchet MS"/>
                <a:cs typeface="Trebuchet MS"/>
              </a:rPr>
              <a:t>pc = %d,  pi = %d,  pd = %d\n"</a:t>
            </a:r>
            <a:r>
              <a:rPr lang="en-US" sz="1400" dirty="0">
                <a:latin typeface="Consolas" panose="020B0609020204030204" pitchFamily="49" charset="0"/>
                <a:cs typeface="Trebuchet MS"/>
              </a:rPr>
              <a:t>, pc, pi, pd);</a:t>
            </a:r>
            <a:endParaRPr lang="ko-KR" sz="2000" dirty="0">
              <a:latin typeface="Consolas" panose="020B0609020204030204" pitchFamily="49" charset="0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US" sz="1400" dirty="0">
                <a:latin typeface="Consolas" panose="020B0609020204030204" pitchFamily="49" charset="0"/>
                <a:cs typeface="Trebuchet MS"/>
              </a:rPr>
              <a:t> </a:t>
            </a:r>
            <a:endParaRPr lang="ko-KR" sz="2000" dirty="0">
              <a:latin typeface="Consolas" panose="020B0609020204030204" pitchFamily="49" charset="0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US" sz="1400" dirty="0">
                <a:latin typeface="Consolas" panose="020B0609020204030204" pitchFamily="49" charset="0"/>
                <a:cs typeface="Trebuchet MS"/>
              </a:rPr>
              <a:t>	pc++;</a:t>
            </a:r>
            <a:endParaRPr lang="ko-KR" sz="2000" dirty="0">
              <a:latin typeface="Consolas" panose="020B0609020204030204" pitchFamily="49" charset="0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US" sz="1400" dirty="0">
                <a:latin typeface="Consolas" panose="020B0609020204030204" pitchFamily="49" charset="0"/>
                <a:cs typeface="Trebuchet MS"/>
              </a:rPr>
              <a:t>	pi++;</a:t>
            </a:r>
            <a:endParaRPr lang="ko-KR" sz="2000" dirty="0">
              <a:latin typeface="Consolas" panose="020B0609020204030204" pitchFamily="49" charset="0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US" sz="1400" dirty="0">
                <a:latin typeface="Consolas" panose="020B0609020204030204" pitchFamily="49" charset="0"/>
                <a:cs typeface="Trebuchet MS"/>
              </a:rPr>
              <a:t>	pd++;</a:t>
            </a:r>
            <a:endParaRPr lang="ko-KR" sz="2000" dirty="0">
              <a:latin typeface="Consolas" panose="020B0609020204030204" pitchFamily="49" charset="0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endParaRPr lang="en-US" sz="1400" dirty="0">
              <a:latin typeface="Consolas" panose="020B0609020204030204" pitchFamily="49" charset="0"/>
              <a:cs typeface="Trebuchet MS"/>
            </a:endParaRPr>
          </a:p>
          <a:p>
            <a:pPr>
              <a:spcAft>
                <a:spcPts val="0"/>
              </a:spcAft>
              <a:defRPr/>
            </a:pPr>
            <a:r>
              <a:rPr lang="en-US" sz="1400" dirty="0">
                <a:latin typeface="Consolas" panose="020B0609020204030204" pitchFamily="49" charset="0"/>
                <a:cs typeface="Trebuchet MS"/>
              </a:rPr>
              <a:t>	</a:t>
            </a:r>
            <a:r>
              <a:rPr lang="en-US" sz="1400" dirty="0" err="1">
                <a:latin typeface="Consolas" panose="020B0609020204030204" pitchFamily="49" charset="0"/>
                <a:cs typeface="Trebuchet MS"/>
              </a:rPr>
              <a:t>printf</a:t>
            </a:r>
            <a:r>
              <a:rPr lang="en-US" sz="1400" dirty="0">
                <a:latin typeface="Consolas" panose="020B0609020204030204" pitchFamily="49" charset="0"/>
                <a:cs typeface="Trebuchet MS"/>
              </a:rPr>
              <a:t>(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cs typeface="Trebuchet MS"/>
              </a:rPr>
              <a:t>"</a:t>
            </a:r>
            <a:r>
              <a:rPr lang="ko-KR" sz="1400" dirty="0">
                <a:solidFill>
                  <a:srgbClr val="800000"/>
                </a:solidFill>
                <a:latin typeface="Consolas" panose="020B0609020204030204" pitchFamily="49" charset="0"/>
                <a:ea typeface="굴림"/>
                <a:cs typeface="굴림"/>
              </a:rPr>
              <a:t>증가</a:t>
            </a:r>
            <a:r>
              <a:rPr lang="ko-KR" sz="1400" dirty="0">
                <a:solidFill>
                  <a:srgbClr val="800000"/>
                </a:solidFill>
                <a:latin typeface="Consolas" panose="020B0609020204030204" pitchFamily="49" charset="0"/>
                <a:ea typeface="Trebuchet MS"/>
                <a:cs typeface="Trebuchet MS"/>
              </a:rPr>
              <a:t> </a:t>
            </a:r>
            <a:r>
              <a:rPr lang="ko-KR" sz="1400" dirty="0">
                <a:solidFill>
                  <a:srgbClr val="800000"/>
                </a:solidFill>
                <a:latin typeface="Consolas" panose="020B0609020204030204" pitchFamily="49" charset="0"/>
                <a:ea typeface="굴림"/>
                <a:cs typeface="굴림"/>
              </a:rPr>
              <a:t>후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cs typeface="Trebuchet MS"/>
              </a:rPr>
              <a:t> pc = %d,  pi = %d,  pd = %d\n"</a:t>
            </a:r>
            <a:r>
              <a:rPr lang="en-US" sz="1400" dirty="0">
                <a:latin typeface="Consolas" panose="020B0609020204030204" pitchFamily="49" charset="0"/>
                <a:cs typeface="Trebuchet MS"/>
              </a:rPr>
              <a:t>, pc, pi, pd);</a:t>
            </a:r>
            <a:endParaRPr lang="ko-KR" sz="2000" dirty="0">
              <a:latin typeface="Consolas" panose="020B0609020204030204" pitchFamily="49" charset="0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US" sz="1400" dirty="0">
                <a:latin typeface="Consolas" panose="020B0609020204030204" pitchFamily="49" charset="0"/>
                <a:cs typeface="Trebuchet MS"/>
              </a:rPr>
              <a:t>	</a:t>
            </a:r>
            <a:r>
              <a:rPr lang="en-US" sz="1400" dirty="0" err="1">
                <a:latin typeface="Consolas" panose="020B0609020204030204" pitchFamily="49" charset="0"/>
                <a:cs typeface="Trebuchet MS"/>
              </a:rPr>
              <a:t>printf</a:t>
            </a:r>
            <a:r>
              <a:rPr lang="en-US" sz="1400" dirty="0">
                <a:latin typeface="Consolas" panose="020B0609020204030204" pitchFamily="49" charset="0"/>
                <a:cs typeface="Trebuchet MS"/>
              </a:rPr>
              <a:t>(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cs typeface="Trebuchet MS"/>
              </a:rPr>
              <a:t>"pc+2 = %d,  pi+2 = %d,  pd+2 = %d\n"</a:t>
            </a:r>
            <a:r>
              <a:rPr lang="en-US" sz="1400" dirty="0">
                <a:latin typeface="Consolas" panose="020B0609020204030204" pitchFamily="49" charset="0"/>
                <a:cs typeface="Trebuchet MS"/>
              </a:rPr>
              <a:t>, pc+2, pi+2, pd+2);</a:t>
            </a:r>
            <a:endParaRPr lang="ko-KR" sz="2000" dirty="0">
              <a:latin typeface="Consolas" panose="020B0609020204030204" pitchFamily="49" charset="0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US" sz="1400" dirty="0">
                <a:latin typeface="Consolas" panose="020B0609020204030204" pitchFamily="49" charset="0"/>
                <a:cs typeface="Trebuchet MS"/>
              </a:rPr>
              <a:t> </a:t>
            </a:r>
            <a:endParaRPr lang="ko-KR" sz="2000" dirty="0">
              <a:latin typeface="Consolas" panose="020B0609020204030204" pitchFamily="49" charset="0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en-US" sz="1400" dirty="0">
                <a:latin typeface="Consolas" panose="020B0609020204030204" pitchFamily="49" charset="0"/>
                <a:cs typeface="Trebuchet MS"/>
              </a:rPr>
              <a:t>	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  <a:cs typeface="Trebuchet MS"/>
              </a:rPr>
              <a:t>return</a:t>
            </a:r>
            <a:r>
              <a:rPr lang="en-US" sz="1400" dirty="0">
                <a:latin typeface="Consolas" panose="020B0609020204030204" pitchFamily="49" charset="0"/>
                <a:cs typeface="Trebuchet MS"/>
              </a:rPr>
              <a:t> 0;</a:t>
            </a:r>
            <a:endParaRPr lang="ko-KR" sz="2000" dirty="0">
              <a:latin typeface="Consolas" panose="020B0609020204030204" pitchFamily="49" charset="0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1400" kern="100" dirty="0">
                <a:latin typeface="Consolas" panose="020B0609020204030204" pitchFamily="49" charset="0"/>
                <a:ea typeface="맑은 고딕"/>
                <a:cs typeface="Trebuchet MS"/>
              </a:rPr>
              <a:t>}</a:t>
            </a:r>
            <a:endParaRPr lang="ko-KR" sz="1400" kern="100" dirty="0">
              <a:latin typeface="Consolas" panose="020B0609020204030204" pitchFamily="49" charset="0"/>
              <a:ea typeface="맑은 고딕"/>
              <a:cs typeface="Times New Roman"/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0" y="3025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itchFamily="50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1514566" y="3736487"/>
            <a:ext cx="792088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9FC3165-C1C8-4C30-B55C-60623A8CD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829912"/>
            <a:ext cx="7777013" cy="84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02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포인터의 증감 연산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5E3FC6FC-03E6-4D6D-8591-E21E4BBE945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87624" y="1331775"/>
            <a:ext cx="6120680" cy="5286042"/>
          </a:xfrm>
        </p:spPr>
      </p:pic>
    </p:spTree>
    <p:extLst>
      <p:ext uri="{BB962C8B-B14F-4D97-AF65-F5344CB8AC3E}">
        <p14:creationId xmlns:p14="http://schemas.microsoft.com/office/powerpoint/2010/main" val="104506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이번 장에서 학습할 내용</a:t>
            </a: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 rot="-568598">
            <a:off x="889000" y="1031875"/>
            <a:ext cx="3943350" cy="5443538"/>
            <a:chOff x="811" y="850"/>
            <a:chExt cx="2199" cy="2904"/>
          </a:xfrm>
        </p:grpSpPr>
        <p:sp>
          <p:nvSpPr>
            <p:cNvPr id="3114" name="Freeform 4"/>
            <p:cNvSpPr>
              <a:spLocks/>
            </p:cNvSpPr>
            <p:nvPr/>
          </p:nvSpPr>
          <p:spPr bwMode="auto">
            <a:xfrm>
              <a:off x="811" y="893"/>
              <a:ext cx="2199" cy="2861"/>
            </a:xfrm>
            <a:custGeom>
              <a:avLst/>
              <a:gdLst>
                <a:gd name="T0" fmla="*/ 76 w 13192"/>
                <a:gd name="T1" fmla="*/ 0 h 17168"/>
                <a:gd name="T2" fmla="*/ 99 w 13192"/>
                <a:gd name="T3" fmla="*/ 5 h 17168"/>
                <a:gd name="T4" fmla="*/ 139 w 13192"/>
                <a:gd name="T5" fmla="*/ 11 h 17168"/>
                <a:gd name="T6" fmla="*/ 189 w 13192"/>
                <a:gd name="T7" fmla="*/ 20 h 17168"/>
                <a:gd name="T8" fmla="*/ 242 w 13192"/>
                <a:gd name="T9" fmla="*/ 29 h 17168"/>
                <a:gd name="T10" fmla="*/ 281 w 13192"/>
                <a:gd name="T11" fmla="*/ 36 h 17168"/>
                <a:gd name="T12" fmla="*/ 305 w 13192"/>
                <a:gd name="T13" fmla="*/ 40 h 17168"/>
                <a:gd name="T14" fmla="*/ 326 w 13192"/>
                <a:gd name="T15" fmla="*/ 43 h 17168"/>
                <a:gd name="T16" fmla="*/ 343 w 13192"/>
                <a:gd name="T17" fmla="*/ 45 h 17168"/>
                <a:gd name="T18" fmla="*/ 357 w 13192"/>
                <a:gd name="T19" fmla="*/ 47 h 17168"/>
                <a:gd name="T20" fmla="*/ 365 w 13192"/>
                <a:gd name="T21" fmla="*/ 48 h 17168"/>
                <a:gd name="T22" fmla="*/ 366 w 13192"/>
                <a:gd name="T23" fmla="*/ 52 h 17168"/>
                <a:gd name="T24" fmla="*/ 360 w 13192"/>
                <a:gd name="T25" fmla="*/ 84 h 17168"/>
                <a:gd name="T26" fmla="*/ 350 w 13192"/>
                <a:gd name="T27" fmla="*/ 139 h 17168"/>
                <a:gd name="T28" fmla="*/ 338 w 13192"/>
                <a:gd name="T29" fmla="*/ 208 h 17168"/>
                <a:gd name="T30" fmla="*/ 328 w 13192"/>
                <a:gd name="T31" fmla="*/ 265 h 17168"/>
                <a:gd name="T32" fmla="*/ 322 w 13192"/>
                <a:gd name="T33" fmla="*/ 303 h 17168"/>
                <a:gd name="T34" fmla="*/ 315 w 13192"/>
                <a:gd name="T35" fmla="*/ 340 h 17168"/>
                <a:gd name="T36" fmla="*/ 310 w 13192"/>
                <a:gd name="T37" fmla="*/ 375 h 17168"/>
                <a:gd name="T38" fmla="*/ 305 w 13192"/>
                <a:gd name="T39" fmla="*/ 407 h 17168"/>
                <a:gd name="T40" fmla="*/ 300 w 13192"/>
                <a:gd name="T41" fmla="*/ 434 h 17168"/>
                <a:gd name="T42" fmla="*/ 297 w 13192"/>
                <a:gd name="T43" fmla="*/ 456 h 17168"/>
                <a:gd name="T44" fmla="*/ 295 w 13192"/>
                <a:gd name="T45" fmla="*/ 472 h 17168"/>
                <a:gd name="T46" fmla="*/ 292 w 13192"/>
                <a:gd name="T47" fmla="*/ 476 h 17168"/>
                <a:gd name="T48" fmla="*/ 270 w 13192"/>
                <a:gd name="T49" fmla="*/ 473 h 17168"/>
                <a:gd name="T50" fmla="*/ 231 w 13192"/>
                <a:gd name="T51" fmla="*/ 466 h 17168"/>
                <a:gd name="T52" fmla="*/ 183 w 13192"/>
                <a:gd name="T53" fmla="*/ 458 h 17168"/>
                <a:gd name="T54" fmla="*/ 130 w 13192"/>
                <a:gd name="T55" fmla="*/ 450 h 17168"/>
                <a:gd name="T56" fmla="*/ 79 w 13192"/>
                <a:gd name="T57" fmla="*/ 442 h 17168"/>
                <a:gd name="T58" fmla="*/ 36 w 13192"/>
                <a:gd name="T59" fmla="*/ 435 h 17168"/>
                <a:gd name="T60" fmla="*/ 7 w 13192"/>
                <a:gd name="T61" fmla="*/ 430 h 17168"/>
                <a:gd name="T62" fmla="*/ 1 w 13192"/>
                <a:gd name="T63" fmla="*/ 425 h 17168"/>
                <a:gd name="T64" fmla="*/ 7 w 13192"/>
                <a:gd name="T65" fmla="*/ 394 h 17168"/>
                <a:gd name="T66" fmla="*/ 16 w 13192"/>
                <a:gd name="T67" fmla="*/ 341 h 17168"/>
                <a:gd name="T68" fmla="*/ 29 w 13192"/>
                <a:gd name="T69" fmla="*/ 273 h 17168"/>
                <a:gd name="T70" fmla="*/ 39 w 13192"/>
                <a:gd name="T71" fmla="*/ 217 h 17168"/>
                <a:gd name="T72" fmla="*/ 45 w 13192"/>
                <a:gd name="T73" fmla="*/ 180 h 17168"/>
                <a:gd name="T74" fmla="*/ 52 w 13192"/>
                <a:gd name="T75" fmla="*/ 143 h 17168"/>
                <a:gd name="T76" fmla="*/ 57 w 13192"/>
                <a:gd name="T77" fmla="*/ 108 h 17168"/>
                <a:gd name="T78" fmla="*/ 63 w 13192"/>
                <a:gd name="T79" fmla="*/ 76 h 17168"/>
                <a:gd name="T80" fmla="*/ 67 w 13192"/>
                <a:gd name="T81" fmla="*/ 47 h 17168"/>
                <a:gd name="T82" fmla="*/ 70 w 13192"/>
                <a:gd name="T83" fmla="*/ 24 h 17168"/>
                <a:gd name="T84" fmla="*/ 72 w 13192"/>
                <a:gd name="T85" fmla="*/ 6 h 171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192"/>
                <a:gd name="T130" fmla="*/ 0 h 17168"/>
                <a:gd name="T131" fmla="*/ 13192 w 13192"/>
                <a:gd name="T132" fmla="*/ 17168 h 171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192" h="17168">
                  <a:moveTo>
                    <a:pt x="2622" y="0"/>
                  </a:moveTo>
                  <a:lnTo>
                    <a:pt x="2737" y="20"/>
                  </a:lnTo>
                  <a:lnTo>
                    <a:pt x="3059" y="78"/>
                  </a:lnTo>
                  <a:lnTo>
                    <a:pt x="3563" y="166"/>
                  </a:lnTo>
                  <a:lnTo>
                    <a:pt x="4216" y="280"/>
                  </a:lnTo>
                  <a:lnTo>
                    <a:pt x="4992" y="416"/>
                  </a:lnTo>
                  <a:lnTo>
                    <a:pt x="5859" y="567"/>
                  </a:lnTo>
                  <a:lnTo>
                    <a:pt x="6789" y="727"/>
                  </a:lnTo>
                  <a:lnTo>
                    <a:pt x="7754" y="892"/>
                  </a:lnTo>
                  <a:lnTo>
                    <a:pt x="8722" y="1056"/>
                  </a:lnTo>
                  <a:lnTo>
                    <a:pt x="9667" y="1212"/>
                  </a:lnTo>
                  <a:lnTo>
                    <a:pt x="10122" y="1288"/>
                  </a:lnTo>
                  <a:lnTo>
                    <a:pt x="10559" y="1359"/>
                  </a:lnTo>
                  <a:lnTo>
                    <a:pt x="10976" y="1426"/>
                  </a:lnTo>
                  <a:lnTo>
                    <a:pt x="11367" y="1487"/>
                  </a:lnTo>
                  <a:lnTo>
                    <a:pt x="11732" y="1544"/>
                  </a:lnTo>
                  <a:lnTo>
                    <a:pt x="12065" y="1593"/>
                  </a:lnTo>
                  <a:lnTo>
                    <a:pt x="12361" y="1635"/>
                  </a:lnTo>
                  <a:lnTo>
                    <a:pt x="12621" y="1671"/>
                  </a:lnTo>
                  <a:lnTo>
                    <a:pt x="12836" y="1698"/>
                  </a:lnTo>
                  <a:lnTo>
                    <a:pt x="13006" y="1716"/>
                  </a:lnTo>
                  <a:lnTo>
                    <a:pt x="13126" y="1724"/>
                  </a:lnTo>
                  <a:lnTo>
                    <a:pt x="13192" y="1721"/>
                  </a:lnTo>
                  <a:lnTo>
                    <a:pt x="13164" y="1878"/>
                  </a:lnTo>
                  <a:lnTo>
                    <a:pt x="13085" y="2321"/>
                  </a:lnTo>
                  <a:lnTo>
                    <a:pt x="12961" y="3014"/>
                  </a:lnTo>
                  <a:lnTo>
                    <a:pt x="12800" y="3917"/>
                  </a:lnTo>
                  <a:lnTo>
                    <a:pt x="12610" y="4991"/>
                  </a:lnTo>
                  <a:lnTo>
                    <a:pt x="12397" y="6199"/>
                  </a:lnTo>
                  <a:lnTo>
                    <a:pt x="12168" y="7502"/>
                  </a:lnTo>
                  <a:lnTo>
                    <a:pt x="11933" y="8862"/>
                  </a:lnTo>
                  <a:lnTo>
                    <a:pt x="11814" y="9550"/>
                  </a:lnTo>
                  <a:lnTo>
                    <a:pt x="11695" y="10239"/>
                  </a:lnTo>
                  <a:lnTo>
                    <a:pt x="11578" y="10922"/>
                  </a:lnTo>
                  <a:lnTo>
                    <a:pt x="11464" y="11596"/>
                  </a:lnTo>
                  <a:lnTo>
                    <a:pt x="11353" y="12256"/>
                  </a:lnTo>
                  <a:lnTo>
                    <a:pt x="11246" y="12896"/>
                  </a:lnTo>
                  <a:lnTo>
                    <a:pt x="11145" y="13512"/>
                  </a:lnTo>
                  <a:lnTo>
                    <a:pt x="11049" y="14098"/>
                  </a:lnTo>
                  <a:lnTo>
                    <a:pt x="10961" y="14650"/>
                  </a:lnTo>
                  <a:lnTo>
                    <a:pt x="10879" y="15165"/>
                  </a:lnTo>
                  <a:lnTo>
                    <a:pt x="10808" y="15635"/>
                  </a:lnTo>
                  <a:lnTo>
                    <a:pt x="10745" y="16058"/>
                  </a:lnTo>
                  <a:lnTo>
                    <a:pt x="10693" y="16427"/>
                  </a:lnTo>
                  <a:lnTo>
                    <a:pt x="10653" y="16738"/>
                  </a:lnTo>
                  <a:lnTo>
                    <a:pt x="10626" y="16987"/>
                  </a:lnTo>
                  <a:lnTo>
                    <a:pt x="10611" y="17168"/>
                  </a:lnTo>
                  <a:lnTo>
                    <a:pt x="10501" y="17151"/>
                  </a:lnTo>
                  <a:lnTo>
                    <a:pt x="10190" y="17100"/>
                  </a:lnTo>
                  <a:lnTo>
                    <a:pt x="9706" y="17020"/>
                  </a:lnTo>
                  <a:lnTo>
                    <a:pt x="9075" y="16917"/>
                  </a:lnTo>
                  <a:lnTo>
                    <a:pt x="8323" y="16795"/>
                  </a:lnTo>
                  <a:lnTo>
                    <a:pt x="7481" y="16657"/>
                  </a:lnTo>
                  <a:lnTo>
                    <a:pt x="6574" y="16508"/>
                  </a:lnTo>
                  <a:lnTo>
                    <a:pt x="5629" y="16354"/>
                  </a:lnTo>
                  <a:lnTo>
                    <a:pt x="4673" y="16199"/>
                  </a:lnTo>
                  <a:lnTo>
                    <a:pt x="3736" y="16047"/>
                  </a:lnTo>
                  <a:lnTo>
                    <a:pt x="2843" y="15902"/>
                  </a:lnTo>
                  <a:lnTo>
                    <a:pt x="2022" y="15769"/>
                  </a:lnTo>
                  <a:lnTo>
                    <a:pt x="1299" y="15652"/>
                  </a:lnTo>
                  <a:lnTo>
                    <a:pt x="703" y="15556"/>
                  </a:lnTo>
                  <a:lnTo>
                    <a:pt x="262" y="15487"/>
                  </a:lnTo>
                  <a:lnTo>
                    <a:pt x="0" y="15448"/>
                  </a:lnTo>
                  <a:lnTo>
                    <a:pt x="28" y="15297"/>
                  </a:lnTo>
                  <a:lnTo>
                    <a:pt x="108" y="14870"/>
                  </a:lnTo>
                  <a:lnTo>
                    <a:pt x="232" y="14201"/>
                  </a:lnTo>
                  <a:lnTo>
                    <a:pt x="392" y="13328"/>
                  </a:lnTo>
                  <a:lnTo>
                    <a:pt x="583" y="12286"/>
                  </a:lnTo>
                  <a:lnTo>
                    <a:pt x="798" y="11111"/>
                  </a:lnTo>
                  <a:lnTo>
                    <a:pt x="1027" y="9840"/>
                  </a:lnTo>
                  <a:lnTo>
                    <a:pt x="1265" y="8507"/>
                  </a:lnTo>
                  <a:lnTo>
                    <a:pt x="1385" y="7831"/>
                  </a:lnTo>
                  <a:lnTo>
                    <a:pt x="1504" y="7151"/>
                  </a:lnTo>
                  <a:lnTo>
                    <a:pt x="1623" y="6475"/>
                  </a:lnTo>
                  <a:lnTo>
                    <a:pt x="1739" y="5806"/>
                  </a:lnTo>
                  <a:lnTo>
                    <a:pt x="1851" y="5149"/>
                  </a:lnTo>
                  <a:lnTo>
                    <a:pt x="1959" y="4509"/>
                  </a:lnTo>
                  <a:lnTo>
                    <a:pt x="2063" y="3889"/>
                  </a:lnTo>
                  <a:lnTo>
                    <a:pt x="2161" y="3296"/>
                  </a:lnTo>
                  <a:lnTo>
                    <a:pt x="2251" y="2731"/>
                  </a:lnTo>
                  <a:lnTo>
                    <a:pt x="2335" y="2202"/>
                  </a:lnTo>
                  <a:lnTo>
                    <a:pt x="2409" y="1711"/>
                  </a:lnTo>
                  <a:lnTo>
                    <a:pt x="2474" y="1264"/>
                  </a:lnTo>
                  <a:lnTo>
                    <a:pt x="2529" y="865"/>
                  </a:lnTo>
                  <a:lnTo>
                    <a:pt x="2573" y="518"/>
                  </a:lnTo>
                  <a:lnTo>
                    <a:pt x="2604" y="229"/>
                  </a:lnTo>
                  <a:lnTo>
                    <a:pt x="2622" y="0"/>
                  </a:lnTo>
                  <a:close/>
                </a:path>
              </a:pathLst>
            </a:custGeom>
            <a:solidFill>
              <a:srgbClr val="FCE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5" name="Freeform 5"/>
            <p:cNvSpPr>
              <a:spLocks/>
            </p:cNvSpPr>
            <p:nvPr/>
          </p:nvSpPr>
          <p:spPr bwMode="auto">
            <a:xfrm>
              <a:off x="1573" y="1100"/>
              <a:ext cx="237" cy="239"/>
            </a:xfrm>
            <a:custGeom>
              <a:avLst/>
              <a:gdLst>
                <a:gd name="T0" fmla="*/ 24 w 1424"/>
                <a:gd name="T1" fmla="*/ 1 h 1434"/>
                <a:gd name="T2" fmla="*/ 9 w 1424"/>
                <a:gd name="T3" fmla="*/ 13 h 1434"/>
                <a:gd name="T4" fmla="*/ 7 w 1424"/>
                <a:gd name="T5" fmla="*/ 13 h 1434"/>
                <a:gd name="T6" fmla="*/ 6 w 1424"/>
                <a:gd name="T7" fmla="*/ 13 h 1434"/>
                <a:gd name="T8" fmla="*/ 4 w 1424"/>
                <a:gd name="T9" fmla="*/ 14 h 1434"/>
                <a:gd name="T10" fmla="*/ 2 w 1424"/>
                <a:gd name="T11" fmla="*/ 15 h 1434"/>
                <a:gd name="T12" fmla="*/ 1 w 1424"/>
                <a:gd name="T13" fmla="*/ 17 h 1434"/>
                <a:gd name="T14" fmla="*/ 0 w 1424"/>
                <a:gd name="T15" fmla="*/ 18 h 1434"/>
                <a:gd name="T16" fmla="*/ 0 w 1424"/>
                <a:gd name="T17" fmla="*/ 21 h 1434"/>
                <a:gd name="T18" fmla="*/ 0 w 1424"/>
                <a:gd name="T19" fmla="*/ 23 h 1434"/>
                <a:gd name="T20" fmla="*/ 0 w 1424"/>
                <a:gd name="T21" fmla="*/ 24 h 1434"/>
                <a:gd name="T22" fmla="*/ 1 w 1424"/>
                <a:gd name="T23" fmla="*/ 25 h 1434"/>
                <a:gd name="T24" fmla="*/ 2 w 1424"/>
                <a:gd name="T25" fmla="*/ 27 h 1434"/>
                <a:gd name="T26" fmla="*/ 3 w 1424"/>
                <a:gd name="T27" fmla="*/ 28 h 1434"/>
                <a:gd name="T28" fmla="*/ 4 w 1424"/>
                <a:gd name="T29" fmla="*/ 30 h 1434"/>
                <a:gd name="T30" fmla="*/ 5 w 1424"/>
                <a:gd name="T31" fmla="*/ 32 h 1434"/>
                <a:gd name="T32" fmla="*/ 7 w 1424"/>
                <a:gd name="T33" fmla="*/ 34 h 1434"/>
                <a:gd name="T34" fmla="*/ 9 w 1424"/>
                <a:gd name="T35" fmla="*/ 36 h 1434"/>
                <a:gd name="T36" fmla="*/ 12 w 1424"/>
                <a:gd name="T37" fmla="*/ 37 h 1434"/>
                <a:gd name="T38" fmla="*/ 14 w 1424"/>
                <a:gd name="T39" fmla="*/ 39 h 1434"/>
                <a:gd name="T40" fmla="*/ 17 w 1424"/>
                <a:gd name="T41" fmla="*/ 40 h 1434"/>
                <a:gd name="T42" fmla="*/ 19 w 1424"/>
                <a:gd name="T43" fmla="*/ 40 h 1434"/>
                <a:gd name="T44" fmla="*/ 21 w 1424"/>
                <a:gd name="T45" fmla="*/ 40 h 1434"/>
                <a:gd name="T46" fmla="*/ 22 w 1424"/>
                <a:gd name="T47" fmla="*/ 40 h 1434"/>
                <a:gd name="T48" fmla="*/ 23 w 1424"/>
                <a:gd name="T49" fmla="*/ 40 h 1434"/>
                <a:gd name="T50" fmla="*/ 24 w 1424"/>
                <a:gd name="T51" fmla="*/ 39 h 1434"/>
                <a:gd name="T52" fmla="*/ 25 w 1424"/>
                <a:gd name="T53" fmla="*/ 39 h 1434"/>
                <a:gd name="T54" fmla="*/ 26 w 1424"/>
                <a:gd name="T55" fmla="*/ 38 h 1434"/>
                <a:gd name="T56" fmla="*/ 26 w 1424"/>
                <a:gd name="T57" fmla="*/ 38 h 1434"/>
                <a:gd name="T58" fmla="*/ 27 w 1424"/>
                <a:gd name="T59" fmla="*/ 37 h 1434"/>
                <a:gd name="T60" fmla="*/ 27 w 1424"/>
                <a:gd name="T61" fmla="*/ 35 h 1434"/>
                <a:gd name="T62" fmla="*/ 28 w 1424"/>
                <a:gd name="T63" fmla="*/ 33 h 1434"/>
                <a:gd name="T64" fmla="*/ 28 w 1424"/>
                <a:gd name="T65" fmla="*/ 31 h 1434"/>
                <a:gd name="T66" fmla="*/ 28 w 1424"/>
                <a:gd name="T67" fmla="*/ 28 h 1434"/>
                <a:gd name="T68" fmla="*/ 28 w 1424"/>
                <a:gd name="T69" fmla="*/ 26 h 1434"/>
                <a:gd name="T70" fmla="*/ 39 w 1424"/>
                <a:gd name="T71" fmla="*/ 14 h 1434"/>
                <a:gd name="T72" fmla="*/ 39 w 1424"/>
                <a:gd name="T73" fmla="*/ 13 h 1434"/>
                <a:gd name="T74" fmla="*/ 38 w 1424"/>
                <a:gd name="T75" fmla="*/ 11 h 1434"/>
                <a:gd name="T76" fmla="*/ 37 w 1424"/>
                <a:gd name="T77" fmla="*/ 10 h 1434"/>
                <a:gd name="T78" fmla="*/ 36 w 1424"/>
                <a:gd name="T79" fmla="*/ 8 h 1434"/>
                <a:gd name="T80" fmla="*/ 35 w 1424"/>
                <a:gd name="T81" fmla="*/ 7 h 1434"/>
                <a:gd name="T82" fmla="*/ 33 w 1424"/>
                <a:gd name="T83" fmla="*/ 5 h 1434"/>
                <a:gd name="T84" fmla="*/ 32 w 1424"/>
                <a:gd name="T85" fmla="*/ 4 h 1434"/>
                <a:gd name="T86" fmla="*/ 30 w 1424"/>
                <a:gd name="T87" fmla="*/ 3 h 1434"/>
                <a:gd name="T88" fmla="*/ 28 w 1424"/>
                <a:gd name="T89" fmla="*/ 2 h 1434"/>
                <a:gd name="T90" fmla="*/ 25 w 1424"/>
                <a:gd name="T91" fmla="*/ 1 h 1434"/>
                <a:gd name="T92" fmla="*/ 23 w 1424"/>
                <a:gd name="T93" fmla="*/ 0 h 14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24"/>
                <a:gd name="T142" fmla="*/ 0 h 1434"/>
                <a:gd name="T143" fmla="*/ 1424 w 1424"/>
                <a:gd name="T144" fmla="*/ 1434 h 14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24" h="1434">
                  <a:moveTo>
                    <a:pt x="830" y="0"/>
                  </a:moveTo>
                  <a:lnTo>
                    <a:pt x="846" y="17"/>
                  </a:lnTo>
                  <a:lnTo>
                    <a:pt x="862" y="32"/>
                  </a:lnTo>
                  <a:lnTo>
                    <a:pt x="409" y="472"/>
                  </a:lnTo>
                  <a:lnTo>
                    <a:pt x="391" y="469"/>
                  </a:lnTo>
                  <a:lnTo>
                    <a:pt x="344" y="466"/>
                  </a:lnTo>
                  <a:lnTo>
                    <a:pt x="313" y="466"/>
                  </a:lnTo>
                  <a:lnTo>
                    <a:pt x="278" y="467"/>
                  </a:lnTo>
                  <a:lnTo>
                    <a:pt x="260" y="469"/>
                  </a:lnTo>
                  <a:lnTo>
                    <a:pt x="241" y="472"/>
                  </a:lnTo>
                  <a:lnTo>
                    <a:pt x="222" y="476"/>
                  </a:lnTo>
                  <a:lnTo>
                    <a:pt x="202" y="481"/>
                  </a:lnTo>
                  <a:lnTo>
                    <a:pt x="184" y="487"/>
                  </a:lnTo>
                  <a:lnTo>
                    <a:pt x="165" y="494"/>
                  </a:lnTo>
                  <a:lnTo>
                    <a:pt x="146" y="503"/>
                  </a:lnTo>
                  <a:lnTo>
                    <a:pt x="128" y="514"/>
                  </a:lnTo>
                  <a:lnTo>
                    <a:pt x="110" y="526"/>
                  </a:lnTo>
                  <a:lnTo>
                    <a:pt x="93" y="539"/>
                  </a:lnTo>
                  <a:lnTo>
                    <a:pt x="78" y="554"/>
                  </a:lnTo>
                  <a:lnTo>
                    <a:pt x="62" y="572"/>
                  </a:lnTo>
                  <a:lnTo>
                    <a:pt x="48" y="592"/>
                  </a:lnTo>
                  <a:lnTo>
                    <a:pt x="36" y="613"/>
                  </a:lnTo>
                  <a:lnTo>
                    <a:pt x="26" y="637"/>
                  </a:lnTo>
                  <a:lnTo>
                    <a:pt x="16" y="662"/>
                  </a:lnTo>
                  <a:lnTo>
                    <a:pt x="9" y="691"/>
                  </a:lnTo>
                  <a:lnTo>
                    <a:pt x="4" y="721"/>
                  </a:lnTo>
                  <a:lnTo>
                    <a:pt x="1" y="756"/>
                  </a:lnTo>
                  <a:lnTo>
                    <a:pt x="0" y="792"/>
                  </a:lnTo>
                  <a:lnTo>
                    <a:pt x="1" y="803"/>
                  </a:lnTo>
                  <a:lnTo>
                    <a:pt x="3" y="814"/>
                  </a:lnTo>
                  <a:lnTo>
                    <a:pt x="7" y="826"/>
                  </a:lnTo>
                  <a:lnTo>
                    <a:pt x="12" y="839"/>
                  </a:lnTo>
                  <a:lnTo>
                    <a:pt x="17" y="852"/>
                  </a:lnTo>
                  <a:lnTo>
                    <a:pt x="23" y="866"/>
                  </a:lnTo>
                  <a:lnTo>
                    <a:pt x="32" y="880"/>
                  </a:lnTo>
                  <a:lnTo>
                    <a:pt x="41" y="896"/>
                  </a:lnTo>
                  <a:lnTo>
                    <a:pt x="48" y="915"/>
                  </a:lnTo>
                  <a:lnTo>
                    <a:pt x="56" y="936"/>
                  </a:lnTo>
                  <a:lnTo>
                    <a:pt x="66" y="956"/>
                  </a:lnTo>
                  <a:lnTo>
                    <a:pt x="76" y="976"/>
                  </a:lnTo>
                  <a:lnTo>
                    <a:pt x="88" y="997"/>
                  </a:lnTo>
                  <a:lnTo>
                    <a:pt x="100" y="1018"/>
                  </a:lnTo>
                  <a:lnTo>
                    <a:pt x="114" y="1039"/>
                  </a:lnTo>
                  <a:lnTo>
                    <a:pt x="128" y="1061"/>
                  </a:lnTo>
                  <a:lnTo>
                    <a:pt x="143" y="1082"/>
                  </a:lnTo>
                  <a:lnTo>
                    <a:pt x="160" y="1103"/>
                  </a:lnTo>
                  <a:lnTo>
                    <a:pt x="176" y="1124"/>
                  </a:lnTo>
                  <a:lnTo>
                    <a:pt x="195" y="1144"/>
                  </a:lnTo>
                  <a:lnTo>
                    <a:pt x="214" y="1166"/>
                  </a:lnTo>
                  <a:lnTo>
                    <a:pt x="234" y="1186"/>
                  </a:lnTo>
                  <a:lnTo>
                    <a:pt x="254" y="1207"/>
                  </a:lnTo>
                  <a:lnTo>
                    <a:pt x="275" y="1226"/>
                  </a:lnTo>
                  <a:lnTo>
                    <a:pt x="306" y="1253"/>
                  </a:lnTo>
                  <a:lnTo>
                    <a:pt x="338" y="1277"/>
                  </a:lnTo>
                  <a:lnTo>
                    <a:pt x="368" y="1301"/>
                  </a:lnTo>
                  <a:lnTo>
                    <a:pt x="400" y="1322"/>
                  </a:lnTo>
                  <a:lnTo>
                    <a:pt x="431" y="1342"/>
                  </a:lnTo>
                  <a:lnTo>
                    <a:pt x="463" y="1360"/>
                  </a:lnTo>
                  <a:lnTo>
                    <a:pt x="493" y="1375"/>
                  </a:lnTo>
                  <a:lnTo>
                    <a:pt x="524" y="1389"/>
                  </a:lnTo>
                  <a:lnTo>
                    <a:pt x="553" y="1402"/>
                  </a:lnTo>
                  <a:lnTo>
                    <a:pt x="583" y="1413"/>
                  </a:lnTo>
                  <a:lnTo>
                    <a:pt x="611" y="1421"/>
                  </a:lnTo>
                  <a:lnTo>
                    <a:pt x="639" y="1427"/>
                  </a:lnTo>
                  <a:lnTo>
                    <a:pt x="667" y="1431"/>
                  </a:lnTo>
                  <a:lnTo>
                    <a:pt x="692" y="1433"/>
                  </a:lnTo>
                  <a:lnTo>
                    <a:pt x="716" y="1433"/>
                  </a:lnTo>
                  <a:lnTo>
                    <a:pt x="740" y="1431"/>
                  </a:lnTo>
                  <a:lnTo>
                    <a:pt x="758" y="1433"/>
                  </a:lnTo>
                  <a:lnTo>
                    <a:pt x="777" y="1434"/>
                  </a:lnTo>
                  <a:lnTo>
                    <a:pt x="795" y="1434"/>
                  </a:lnTo>
                  <a:lnTo>
                    <a:pt x="811" y="1433"/>
                  </a:lnTo>
                  <a:lnTo>
                    <a:pt x="823" y="1432"/>
                  </a:lnTo>
                  <a:lnTo>
                    <a:pt x="835" y="1429"/>
                  </a:lnTo>
                  <a:lnTo>
                    <a:pt x="846" y="1427"/>
                  </a:lnTo>
                  <a:lnTo>
                    <a:pt x="856" y="1424"/>
                  </a:lnTo>
                  <a:lnTo>
                    <a:pt x="867" y="1419"/>
                  </a:lnTo>
                  <a:lnTo>
                    <a:pt x="877" y="1415"/>
                  </a:lnTo>
                  <a:lnTo>
                    <a:pt x="887" y="1409"/>
                  </a:lnTo>
                  <a:lnTo>
                    <a:pt x="896" y="1405"/>
                  </a:lnTo>
                  <a:lnTo>
                    <a:pt x="906" y="1398"/>
                  </a:lnTo>
                  <a:lnTo>
                    <a:pt x="915" y="1392"/>
                  </a:lnTo>
                  <a:lnTo>
                    <a:pt x="923" y="1385"/>
                  </a:lnTo>
                  <a:lnTo>
                    <a:pt x="932" y="1376"/>
                  </a:lnTo>
                  <a:lnTo>
                    <a:pt x="939" y="1368"/>
                  </a:lnTo>
                  <a:lnTo>
                    <a:pt x="947" y="1359"/>
                  </a:lnTo>
                  <a:lnTo>
                    <a:pt x="954" y="1349"/>
                  </a:lnTo>
                  <a:lnTo>
                    <a:pt x="960" y="1340"/>
                  </a:lnTo>
                  <a:lnTo>
                    <a:pt x="966" y="1329"/>
                  </a:lnTo>
                  <a:lnTo>
                    <a:pt x="973" y="1319"/>
                  </a:lnTo>
                  <a:lnTo>
                    <a:pt x="978" y="1307"/>
                  </a:lnTo>
                  <a:lnTo>
                    <a:pt x="982" y="1294"/>
                  </a:lnTo>
                  <a:lnTo>
                    <a:pt x="992" y="1268"/>
                  </a:lnTo>
                  <a:lnTo>
                    <a:pt x="999" y="1241"/>
                  </a:lnTo>
                  <a:lnTo>
                    <a:pt x="1005" y="1210"/>
                  </a:lnTo>
                  <a:lnTo>
                    <a:pt x="1008" y="1177"/>
                  </a:lnTo>
                  <a:lnTo>
                    <a:pt x="1011" y="1143"/>
                  </a:lnTo>
                  <a:lnTo>
                    <a:pt x="1011" y="1107"/>
                  </a:lnTo>
                  <a:lnTo>
                    <a:pt x="1011" y="1098"/>
                  </a:lnTo>
                  <a:lnTo>
                    <a:pt x="1009" y="1078"/>
                  </a:lnTo>
                  <a:lnTo>
                    <a:pt x="1009" y="1049"/>
                  </a:lnTo>
                  <a:lnTo>
                    <a:pt x="1008" y="1016"/>
                  </a:lnTo>
                  <a:lnTo>
                    <a:pt x="1008" y="983"/>
                  </a:lnTo>
                  <a:lnTo>
                    <a:pt x="1007" y="953"/>
                  </a:lnTo>
                  <a:lnTo>
                    <a:pt x="1007" y="933"/>
                  </a:lnTo>
                  <a:lnTo>
                    <a:pt x="1007" y="925"/>
                  </a:lnTo>
                  <a:lnTo>
                    <a:pt x="1399" y="505"/>
                  </a:lnTo>
                  <a:lnTo>
                    <a:pt x="1411" y="512"/>
                  </a:lnTo>
                  <a:lnTo>
                    <a:pt x="1424" y="518"/>
                  </a:lnTo>
                  <a:lnTo>
                    <a:pt x="1417" y="496"/>
                  </a:lnTo>
                  <a:lnTo>
                    <a:pt x="1409" y="474"/>
                  </a:lnTo>
                  <a:lnTo>
                    <a:pt x="1400" y="453"/>
                  </a:lnTo>
                  <a:lnTo>
                    <a:pt x="1391" y="430"/>
                  </a:lnTo>
                  <a:lnTo>
                    <a:pt x="1382" y="410"/>
                  </a:lnTo>
                  <a:lnTo>
                    <a:pt x="1371" y="389"/>
                  </a:lnTo>
                  <a:lnTo>
                    <a:pt x="1360" y="369"/>
                  </a:lnTo>
                  <a:lnTo>
                    <a:pt x="1347" y="349"/>
                  </a:lnTo>
                  <a:lnTo>
                    <a:pt x="1336" y="329"/>
                  </a:lnTo>
                  <a:lnTo>
                    <a:pt x="1322" y="310"/>
                  </a:lnTo>
                  <a:lnTo>
                    <a:pt x="1307" y="291"/>
                  </a:lnTo>
                  <a:lnTo>
                    <a:pt x="1293" y="272"/>
                  </a:lnTo>
                  <a:lnTo>
                    <a:pt x="1278" y="255"/>
                  </a:lnTo>
                  <a:lnTo>
                    <a:pt x="1261" y="237"/>
                  </a:lnTo>
                  <a:lnTo>
                    <a:pt x="1244" y="219"/>
                  </a:lnTo>
                  <a:lnTo>
                    <a:pt x="1226" y="203"/>
                  </a:lnTo>
                  <a:lnTo>
                    <a:pt x="1207" y="186"/>
                  </a:lnTo>
                  <a:lnTo>
                    <a:pt x="1188" y="170"/>
                  </a:lnTo>
                  <a:lnTo>
                    <a:pt x="1168" y="155"/>
                  </a:lnTo>
                  <a:lnTo>
                    <a:pt x="1147" y="140"/>
                  </a:lnTo>
                  <a:lnTo>
                    <a:pt x="1126" y="125"/>
                  </a:lnTo>
                  <a:lnTo>
                    <a:pt x="1102" y="111"/>
                  </a:lnTo>
                  <a:lnTo>
                    <a:pt x="1080" y="98"/>
                  </a:lnTo>
                  <a:lnTo>
                    <a:pt x="1055" y="85"/>
                  </a:lnTo>
                  <a:lnTo>
                    <a:pt x="1031" y="72"/>
                  </a:lnTo>
                  <a:lnTo>
                    <a:pt x="1005" y="60"/>
                  </a:lnTo>
                  <a:lnTo>
                    <a:pt x="978" y="49"/>
                  </a:lnTo>
                  <a:lnTo>
                    <a:pt x="949" y="38"/>
                  </a:lnTo>
                  <a:lnTo>
                    <a:pt x="921" y="27"/>
                  </a:lnTo>
                  <a:lnTo>
                    <a:pt x="892" y="18"/>
                  </a:lnTo>
                  <a:lnTo>
                    <a:pt x="862" y="9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BBA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6" name="Freeform 6"/>
            <p:cNvSpPr>
              <a:spLocks/>
            </p:cNvSpPr>
            <p:nvPr/>
          </p:nvSpPr>
          <p:spPr bwMode="auto">
            <a:xfrm>
              <a:off x="1772" y="1153"/>
              <a:ext cx="21" cy="68"/>
            </a:xfrm>
            <a:custGeom>
              <a:avLst/>
              <a:gdLst>
                <a:gd name="T0" fmla="*/ 0 w 129"/>
                <a:gd name="T1" fmla="*/ 0 h 405"/>
                <a:gd name="T2" fmla="*/ 1 w 129"/>
                <a:gd name="T3" fmla="*/ 8 h 405"/>
                <a:gd name="T4" fmla="*/ 3 w 129"/>
                <a:gd name="T5" fmla="*/ 11 h 405"/>
                <a:gd name="T6" fmla="*/ 3 w 129"/>
                <a:gd name="T7" fmla="*/ 7 h 405"/>
                <a:gd name="T8" fmla="*/ 2 w 129"/>
                <a:gd name="T9" fmla="*/ 0 h 405"/>
                <a:gd name="T10" fmla="*/ 0 w 129"/>
                <a:gd name="T11" fmla="*/ 0 h 4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405"/>
                <a:gd name="T20" fmla="*/ 129 w 129"/>
                <a:gd name="T21" fmla="*/ 405 h 4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405">
                  <a:moveTo>
                    <a:pt x="0" y="9"/>
                  </a:moveTo>
                  <a:lnTo>
                    <a:pt x="35" y="284"/>
                  </a:lnTo>
                  <a:lnTo>
                    <a:pt x="110" y="405"/>
                  </a:lnTo>
                  <a:lnTo>
                    <a:pt x="129" y="262"/>
                  </a:lnTo>
                  <a:lnTo>
                    <a:pt x="9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2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7" name="Freeform 7"/>
            <p:cNvSpPr>
              <a:spLocks/>
            </p:cNvSpPr>
            <p:nvPr/>
          </p:nvSpPr>
          <p:spPr bwMode="auto">
            <a:xfrm>
              <a:off x="1658" y="1035"/>
              <a:ext cx="224" cy="147"/>
            </a:xfrm>
            <a:custGeom>
              <a:avLst/>
              <a:gdLst>
                <a:gd name="T0" fmla="*/ 8 w 1346"/>
                <a:gd name="T1" fmla="*/ 4 h 883"/>
                <a:gd name="T2" fmla="*/ 6 w 1346"/>
                <a:gd name="T3" fmla="*/ 4 h 883"/>
                <a:gd name="T4" fmla="*/ 5 w 1346"/>
                <a:gd name="T5" fmla="*/ 5 h 883"/>
                <a:gd name="T6" fmla="*/ 4 w 1346"/>
                <a:gd name="T7" fmla="*/ 6 h 883"/>
                <a:gd name="T8" fmla="*/ 3 w 1346"/>
                <a:gd name="T9" fmla="*/ 7 h 883"/>
                <a:gd name="T10" fmla="*/ 2 w 1346"/>
                <a:gd name="T11" fmla="*/ 8 h 883"/>
                <a:gd name="T12" fmla="*/ 1 w 1346"/>
                <a:gd name="T13" fmla="*/ 11 h 883"/>
                <a:gd name="T14" fmla="*/ 0 w 1346"/>
                <a:gd name="T15" fmla="*/ 13 h 883"/>
                <a:gd name="T16" fmla="*/ 0 w 1346"/>
                <a:gd name="T17" fmla="*/ 15 h 883"/>
                <a:gd name="T18" fmla="*/ 0 w 1346"/>
                <a:gd name="T19" fmla="*/ 16 h 883"/>
                <a:gd name="T20" fmla="*/ 1 w 1346"/>
                <a:gd name="T21" fmla="*/ 18 h 883"/>
                <a:gd name="T22" fmla="*/ 2 w 1346"/>
                <a:gd name="T23" fmla="*/ 19 h 883"/>
                <a:gd name="T24" fmla="*/ 3 w 1346"/>
                <a:gd name="T25" fmla="*/ 21 h 883"/>
                <a:gd name="T26" fmla="*/ 5 w 1346"/>
                <a:gd name="T27" fmla="*/ 22 h 883"/>
                <a:gd name="T28" fmla="*/ 7 w 1346"/>
                <a:gd name="T29" fmla="*/ 23 h 883"/>
                <a:gd name="T30" fmla="*/ 9 w 1346"/>
                <a:gd name="T31" fmla="*/ 23 h 883"/>
                <a:gd name="T32" fmla="*/ 11 w 1346"/>
                <a:gd name="T33" fmla="*/ 24 h 883"/>
                <a:gd name="T34" fmla="*/ 13 w 1346"/>
                <a:gd name="T35" fmla="*/ 24 h 883"/>
                <a:gd name="T36" fmla="*/ 15 w 1346"/>
                <a:gd name="T37" fmla="*/ 24 h 883"/>
                <a:gd name="T38" fmla="*/ 17 w 1346"/>
                <a:gd name="T39" fmla="*/ 24 h 883"/>
                <a:gd name="T40" fmla="*/ 19 w 1346"/>
                <a:gd name="T41" fmla="*/ 24 h 883"/>
                <a:gd name="T42" fmla="*/ 22 w 1346"/>
                <a:gd name="T43" fmla="*/ 24 h 883"/>
                <a:gd name="T44" fmla="*/ 24 w 1346"/>
                <a:gd name="T45" fmla="*/ 23 h 883"/>
                <a:gd name="T46" fmla="*/ 26 w 1346"/>
                <a:gd name="T47" fmla="*/ 22 h 883"/>
                <a:gd name="T48" fmla="*/ 28 w 1346"/>
                <a:gd name="T49" fmla="*/ 21 h 883"/>
                <a:gd name="T50" fmla="*/ 30 w 1346"/>
                <a:gd name="T51" fmla="*/ 20 h 883"/>
                <a:gd name="T52" fmla="*/ 31 w 1346"/>
                <a:gd name="T53" fmla="*/ 19 h 883"/>
                <a:gd name="T54" fmla="*/ 33 w 1346"/>
                <a:gd name="T55" fmla="*/ 18 h 883"/>
                <a:gd name="T56" fmla="*/ 34 w 1346"/>
                <a:gd name="T57" fmla="*/ 17 h 883"/>
                <a:gd name="T58" fmla="*/ 35 w 1346"/>
                <a:gd name="T59" fmla="*/ 16 h 883"/>
                <a:gd name="T60" fmla="*/ 36 w 1346"/>
                <a:gd name="T61" fmla="*/ 15 h 883"/>
                <a:gd name="T62" fmla="*/ 36 w 1346"/>
                <a:gd name="T63" fmla="*/ 14 h 883"/>
                <a:gd name="T64" fmla="*/ 37 w 1346"/>
                <a:gd name="T65" fmla="*/ 13 h 883"/>
                <a:gd name="T66" fmla="*/ 37 w 1346"/>
                <a:gd name="T67" fmla="*/ 12 h 883"/>
                <a:gd name="T68" fmla="*/ 37 w 1346"/>
                <a:gd name="T69" fmla="*/ 11 h 883"/>
                <a:gd name="T70" fmla="*/ 37 w 1346"/>
                <a:gd name="T71" fmla="*/ 10 h 883"/>
                <a:gd name="T72" fmla="*/ 37 w 1346"/>
                <a:gd name="T73" fmla="*/ 8 h 883"/>
                <a:gd name="T74" fmla="*/ 37 w 1346"/>
                <a:gd name="T75" fmla="*/ 7 h 883"/>
                <a:gd name="T76" fmla="*/ 37 w 1346"/>
                <a:gd name="T77" fmla="*/ 6 h 883"/>
                <a:gd name="T78" fmla="*/ 36 w 1346"/>
                <a:gd name="T79" fmla="*/ 5 h 883"/>
                <a:gd name="T80" fmla="*/ 35 w 1346"/>
                <a:gd name="T81" fmla="*/ 4 h 883"/>
                <a:gd name="T82" fmla="*/ 35 w 1346"/>
                <a:gd name="T83" fmla="*/ 3 h 883"/>
                <a:gd name="T84" fmla="*/ 34 w 1346"/>
                <a:gd name="T85" fmla="*/ 3 h 883"/>
                <a:gd name="T86" fmla="*/ 33 w 1346"/>
                <a:gd name="T87" fmla="*/ 2 h 883"/>
                <a:gd name="T88" fmla="*/ 32 w 1346"/>
                <a:gd name="T89" fmla="*/ 1 h 883"/>
                <a:gd name="T90" fmla="*/ 31 w 1346"/>
                <a:gd name="T91" fmla="*/ 1 h 883"/>
                <a:gd name="T92" fmla="*/ 30 w 1346"/>
                <a:gd name="T93" fmla="*/ 0 h 883"/>
                <a:gd name="T94" fmla="*/ 29 w 1346"/>
                <a:gd name="T95" fmla="*/ 0 h 883"/>
                <a:gd name="T96" fmla="*/ 28 w 1346"/>
                <a:gd name="T97" fmla="*/ 0 h 883"/>
                <a:gd name="T98" fmla="*/ 27 w 1346"/>
                <a:gd name="T99" fmla="*/ 0 h 883"/>
                <a:gd name="T100" fmla="*/ 26 w 1346"/>
                <a:gd name="T101" fmla="*/ 0 h 883"/>
                <a:gd name="T102" fmla="*/ 24 w 1346"/>
                <a:gd name="T103" fmla="*/ 0 h 883"/>
                <a:gd name="T104" fmla="*/ 23 w 1346"/>
                <a:gd name="T105" fmla="*/ 1 h 883"/>
                <a:gd name="T106" fmla="*/ 21 w 1346"/>
                <a:gd name="T107" fmla="*/ 1 h 883"/>
                <a:gd name="T108" fmla="*/ 17 w 1346"/>
                <a:gd name="T109" fmla="*/ 1 h 883"/>
                <a:gd name="T110" fmla="*/ 15 w 1346"/>
                <a:gd name="T111" fmla="*/ 2 h 883"/>
                <a:gd name="T112" fmla="*/ 13 w 1346"/>
                <a:gd name="T113" fmla="*/ 2 h 883"/>
                <a:gd name="T114" fmla="*/ 11 w 1346"/>
                <a:gd name="T115" fmla="*/ 2 h 883"/>
                <a:gd name="T116" fmla="*/ 9 w 1346"/>
                <a:gd name="T117" fmla="*/ 3 h 8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46"/>
                <a:gd name="T178" fmla="*/ 0 h 883"/>
                <a:gd name="T179" fmla="*/ 1346 w 1346"/>
                <a:gd name="T180" fmla="*/ 883 h 8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46" h="883">
                  <a:moveTo>
                    <a:pt x="310" y="119"/>
                  </a:moveTo>
                  <a:lnTo>
                    <a:pt x="280" y="131"/>
                  </a:lnTo>
                  <a:lnTo>
                    <a:pt x="252" y="145"/>
                  </a:lnTo>
                  <a:lnTo>
                    <a:pt x="224" y="159"/>
                  </a:lnTo>
                  <a:lnTo>
                    <a:pt x="198" y="176"/>
                  </a:lnTo>
                  <a:lnTo>
                    <a:pt x="172" y="195"/>
                  </a:lnTo>
                  <a:lnTo>
                    <a:pt x="147" y="215"/>
                  </a:lnTo>
                  <a:lnTo>
                    <a:pt x="135" y="227"/>
                  </a:lnTo>
                  <a:lnTo>
                    <a:pt x="125" y="239"/>
                  </a:lnTo>
                  <a:lnTo>
                    <a:pt x="114" y="251"/>
                  </a:lnTo>
                  <a:lnTo>
                    <a:pt x="104" y="264"/>
                  </a:lnTo>
                  <a:lnTo>
                    <a:pt x="73" y="305"/>
                  </a:lnTo>
                  <a:lnTo>
                    <a:pt x="48" y="345"/>
                  </a:lnTo>
                  <a:lnTo>
                    <a:pt x="29" y="384"/>
                  </a:lnTo>
                  <a:lnTo>
                    <a:pt x="15" y="422"/>
                  </a:lnTo>
                  <a:lnTo>
                    <a:pt x="6" y="458"/>
                  </a:lnTo>
                  <a:lnTo>
                    <a:pt x="1" y="492"/>
                  </a:lnTo>
                  <a:lnTo>
                    <a:pt x="0" y="526"/>
                  </a:lnTo>
                  <a:lnTo>
                    <a:pt x="3" y="558"/>
                  </a:lnTo>
                  <a:lnTo>
                    <a:pt x="10" y="589"/>
                  </a:lnTo>
                  <a:lnTo>
                    <a:pt x="22" y="618"/>
                  </a:lnTo>
                  <a:lnTo>
                    <a:pt x="36" y="647"/>
                  </a:lnTo>
                  <a:lnTo>
                    <a:pt x="54" y="674"/>
                  </a:lnTo>
                  <a:lnTo>
                    <a:pt x="75" y="698"/>
                  </a:lnTo>
                  <a:lnTo>
                    <a:pt x="99" y="722"/>
                  </a:lnTo>
                  <a:lnTo>
                    <a:pt x="125" y="744"/>
                  </a:lnTo>
                  <a:lnTo>
                    <a:pt x="153" y="764"/>
                  </a:lnTo>
                  <a:lnTo>
                    <a:pt x="184" y="784"/>
                  </a:lnTo>
                  <a:lnTo>
                    <a:pt x="215" y="802"/>
                  </a:lnTo>
                  <a:lnTo>
                    <a:pt x="250" y="817"/>
                  </a:lnTo>
                  <a:lnTo>
                    <a:pt x="285" y="832"/>
                  </a:lnTo>
                  <a:lnTo>
                    <a:pt x="320" y="845"/>
                  </a:lnTo>
                  <a:lnTo>
                    <a:pt x="358" y="855"/>
                  </a:lnTo>
                  <a:lnTo>
                    <a:pt x="397" y="865"/>
                  </a:lnTo>
                  <a:lnTo>
                    <a:pt x="435" y="872"/>
                  </a:lnTo>
                  <a:lnTo>
                    <a:pt x="473" y="878"/>
                  </a:lnTo>
                  <a:lnTo>
                    <a:pt x="512" y="881"/>
                  </a:lnTo>
                  <a:lnTo>
                    <a:pt x="551" y="883"/>
                  </a:lnTo>
                  <a:lnTo>
                    <a:pt x="590" y="883"/>
                  </a:lnTo>
                  <a:lnTo>
                    <a:pt x="627" y="881"/>
                  </a:lnTo>
                  <a:lnTo>
                    <a:pt x="664" y="878"/>
                  </a:lnTo>
                  <a:lnTo>
                    <a:pt x="700" y="873"/>
                  </a:lnTo>
                  <a:lnTo>
                    <a:pt x="734" y="865"/>
                  </a:lnTo>
                  <a:lnTo>
                    <a:pt x="780" y="853"/>
                  </a:lnTo>
                  <a:lnTo>
                    <a:pt x="825" y="840"/>
                  </a:lnTo>
                  <a:lnTo>
                    <a:pt x="866" y="827"/>
                  </a:lnTo>
                  <a:lnTo>
                    <a:pt x="907" y="813"/>
                  </a:lnTo>
                  <a:lnTo>
                    <a:pt x="945" y="799"/>
                  </a:lnTo>
                  <a:lnTo>
                    <a:pt x="981" y="784"/>
                  </a:lnTo>
                  <a:lnTo>
                    <a:pt x="1015" y="769"/>
                  </a:lnTo>
                  <a:lnTo>
                    <a:pt x="1047" y="753"/>
                  </a:lnTo>
                  <a:lnTo>
                    <a:pt x="1078" y="737"/>
                  </a:lnTo>
                  <a:lnTo>
                    <a:pt x="1107" y="721"/>
                  </a:lnTo>
                  <a:lnTo>
                    <a:pt x="1134" y="703"/>
                  </a:lnTo>
                  <a:lnTo>
                    <a:pt x="1159" y="687"/>
                  </a:lnTo>
                  <a:lnTo>
                    <a:pt x="1183" y="669"/>
                  </a:lnTo>
                  <a:lnTo>
                    <a:pt x="1205" y="650"/>
                  </a:lnTo>
                  <a:lnTo>
                    <a:pt x="1225" y="632"/>
                  </a:lnTo>
                  <a:lnTo>
                    <a:pt x="1244" y="614"/>
                  </a:lnTo>
                  <a:lnTo>
                    <a:pt x="1260" y="595"/>
                  </a:lnTo>
                  <a:lnTo>
                    <a:pt x="1276" y="575"/>
                  </a:lnTo>
                  <a:lnTo>
                    <a:pt x="1290" y="556"/>
                  </a:lnTo>
                  <a:lnTo>
                    <a:pt x="1302" y="536"/>
                  </a:lnTo>
                  <a:lnTo>
                    <a:pt x="1312" y="516"/>
                  </a:lnTo>
                  <a:lnTo>
                    <a:pt x="1322" y="496"/>
                  </a:lnTo>
                  <a:lnTo>
                    <a:pt x="1329" y="475"/>
                  </a:lnTo>
                  <a:lnTo>
                    <a:pt x="1336" y="455"/>
                  </a:lnTo>
                  <a:lnTo>
                    <a:pt x="1340" y="433"/>
                  </a:lnTo>
                  <a:lnTo>
                    <a:pt x="1344" y="413"/>
                  </a:lnTo>
                  <a:lnTo>
                    <a:pt x="1346" y="392"/>
                  </a:lnTo>
                  <a:lnTo>
                    <a:pt x="1346" y="371"/>
                  </a:lnTo>
                  <a:lnTo>
                    <a:pt x="1346" y="350"/>
                  </a:lnTo>
                  <a:lnTo>
                    <a:pt x="1345" y="328"/>
                  </a:lnTo>
                  <a:lnTo>
                    <a:pt x="1342" y="307"/>
                  </a:lnTo>
                  <a:lnTo>
                    <a:pt x="1338" y="286"/>
                  </a:lnTo>
                  <a:lnTo>
                    <a:pt x="1332" y="265"/>
                  </a:lnTo>
                  <a:lnTo>
                    <a:pt x="1326" y="245"/>
                  </a:lnTo>
                  <a:lnTo>
                    <a:pt x="1319" y="225"/>
                  </a:lnTo>
                  <a:lnTo>
                    <a:pt x="1311" y="206"/>
                  </a:lnTo>
                  <a:lnTo>
                    <a:pt x="1302" y="188"/>
                  </a:lnTo>
                  <a:lnTo>
                    <a:pt x="1292" y="171"/>
                  </a:lnTo>
                  <a:lnTo>
                    <a:pt x="1282" y="153"/>
                  </a:lnTo>
                  <a:lnTo>
                    <a:pt x="1270" y="138"/>
                  </a:lnTo>
                  <a:lnTo>
                    <a:pt x="1257" y="122"/>
                  </a:lnTo>
                  <a:lnTo>
                    <a:pt x="1244" y="107"/>
                  </a:lnTo>
                  <a:lnTo>
                    <a:pt x="1230" y="94"/>
                  </a:lnTo>
                  <a:lnTo>
                    <a:pt x="1214" y="81"/>
                  </a:lnTo>
                  <a:lnTo>
                    <a:pt x="1199" y="68"/>
                  </a:lnTo>
                  <a:lnTo>
                    <a:pt x="1184" y="57"/>
                  </a:lnTo>
                  <a:lnTo>
                    <a:pt x="1166" y="47"/>
                  </a:lnTo>
                  <a:lnTo>
                    <a:pt x="1150" y="37"/>
                  </a:lnTo>
                  <a:lnTo>
                    <a:pt x="1131" y="29"/>
                  </a:lnTo>
                  <a:lnTo>
                    <a:pt x="1113" y="22"/>
                  </a:lnTo>
                  <a:lnTo>
                    <a:pt x="1093" y="15"/>
                  </a:lnTo>
                  <a:lnTo>
                    <a:pt x="1074" y="10"/>
                  </a:lnTo>
                  <a:lnTo>
                    <a:pt x="1054" y="6"/>
                  </a:lnTo>
                  <a:lnTo>
                    <a:pt x="1033" y="3"/>
                  </a:lnTo>
                  <a:lnTo>
                    <a:pt x="1012" y="1"/>
                  </a:lnTo>
                  <a:lnTo>
                    <a:pt x="991" y="0"/>
                  </a:lnTo>
                  <a:lnTo>
                    <a:pt x="969" y="0"/>
                  </a:lnTo>
                  <a:lnTo>
                    <a:pt x="947" y="1"/>
                  </a:lnTo>
                  <a:lnTo>
                    <a:pt x="925" y="3"/>
                  </a:lnTo>
                  <a:lnTo>
                    <a:pt x="902" y="7"/>
                  </a:lnTo>
                  <a:lnTo>
                    <a:pt x="880" y="13"/>
                  </a:lnTo>
                  <a:lnTo>
                    <a:pt x="856" y="19"/>
                  </a:lnTo>
                  <a:lnTo>
                    <a:pt x="833" y="26"/>
                  </a:lnTo>
                  <a:lnTo>
                    <a:pt x="809" y="35"/>
                  </a:lnTo>
                  <a:lnTo>
                    <a:pt x="749" y="42"/>
                  </a:lnTo>
                  <a:lnTo>
                    <a:pt x="687" y="49"/>
                  </a:lnTo>
                  <a:lnTo>
                    <a:pt x="622" y="56"/>
                  </a:lnTo>
                  <a:lnTo>
                    <a:pt x="558" y="63"/>
                  </a:lnTo>
                  <a:lnTo>
                    <a:pt x="526" y="68"/>
                  </a:lnTo>
                  <a:lnTo>
                    <a:pt x="493" y="73"/>
                  </a:lnTo>
                  <a:lnTo>
                    <a:pt x="462" y="77"/>
                  </a:lnTo>
                  <a:lnTo>
                    <a:pt x="431" y="85"/>
                  </a:lnTo>
                  <a:lnTo>
                    <a:pt x="399" y="92"/>
                  </a:lnTo>
                  <a:lnTo>
                    <a:pt x="369" y="99"/>
                  </a:lnTo>
                  <a:lnTo>
                    <a:pt x="339" y="108"/>
                  </a:lnTo>
                  <a:lnTo>
                    <a:pt x="310" y="119"/>
                  </a:lnTo>
                  <a:close/>
                </a:path>
              </a:pathLst>
            </a:custGeom>
            <a:solidFill>
              <a:srgbClr val="BA4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8" name="Freeform 8"/>
            <p:cNvSpPr>
              <a:spLocks/>
            </p:cNvSpPr>
            <p:nvPr/>
          </p:nvSpPr>
          <p:spPr bwMode="auto">
            <a:xfrm>
              <a:off x="1659" y="1071"/>
              <a:ext cx="223" cy="111"/>
            </a:xfrm>
            <a:custGeom>
              <a:avLst/>
              <a:gdLst>
                <a:gd name="T0" fmla="*/ 37 w 1343"/>
                <a:gd name="T1" fmla="*/ 1 h 665"/>
                <a:gd name="T2" fmla="*/ 36 w 1343"/>
                <a:gd name="T3" fmla="*/ 1 h 665"/>
                <a:gd name="T4" fmla="*/ 36 w 1343"/>
                <a:gd name="T5" fmla="*/ 2 h 665"/>
                <a:gd name="T6" fmla="*/ 36 w 1343"/>
                <a:gd name="T7" fmla="*/ 4 h 665"/>
                <a:gd name="T8" fmla="*/ 36 w 1343"/>
                <a:gd name="T9" fmla="*/ 6 h 665"/>
                <a:gd name="T10" fmla="*/ 35 w 1343"/>
                <a:gd name="T11" fmla="*/ 8 h 665"/>
                <a:gd name="T12" fmla="*/ 34 w 1343"/>
                <a:gd name="T13" fmla="*/ 9 h 665"/>
                <a:gd name="T14" fmla="*/ 32 w 1343"/>
                <a:gd name="T15" fmla="*/ 11 h 665"/>
                <a:gd name="T16" fmla="*/ 30 w 1343"/>
                <a:gd name="T17" fmla="*/ 12 h 665"/>
                <a:gd name="T18" fmla="*/ 27 w 1343"/>
                <a:gd name="T19" fmla="*/ 13 h 665"/>
                <a:gd name="T20" fmla="*/ 24 w 1343"/>
                <a:gd name="T21" fmla="*/ 15 h 665"/>
                <a:gd name="T22" fmla="*/ 21 w 1343"/>
                <a:gd name="T23" fmla="*/ 16 h 665"/>
                <a:gd name="T24" fmla="*/ 18 w 1343"/>
                <a:gd name="T25" fmla="*/ 16 h 665"/>
                <a:gd name="T26" fmla="*/ 16 w 1343"/>
                <a:gd name="T27" fmla="*/ 17 h 665"/>
                <a:gd name="T28" fmla="*/ 14 w 1343"/>
                <a:gd name="T29" fmla="*/ 17 h 665"/>
                <a:gd name="T30" fmla="*/ 12 w 1343"/>
                <a:gd name="T31" fmla="*/ 16 h 665"/>
                <a:gd name="T32" fmla="*/ 10 w 1343"/>
                <a:gd name="T33" fmla="*/ 16 h 665"/>
                <a:gd name="T34" fmla="*/ 8 w 1343"/>
                <a:gd name="T35" fmla="*/ 15 h 665"/>
                <a:gd name="T36" fmla="*/ 6 w 1343"/>
                <a:gd name="T37" fmla="*/ 15 h 665"/>
                <a:gd name="T38" fmla="*/ 4 w 1343"/>
                <a:gd name="T39" fmla="*/ 14 h 665"/>
                <a:gd name="T40" fmla="*/ 2 w 1343"/>
                <a:gd name="T41" fmla="*/ 12 h 665"/>
                <a:gd name="T42" fmla="*/ 1 w 1343"/>
                <a:gd name="T43" fmla="*/ 11 h 665"/>
                <a:gd name="T44" fmla="*/ 0 w 1343"/>
                <a:gd name="T45" fmla="*/ 10 h 665"/>
                <a:gd name="T46" fmla="*/ 1 w 1343"/>
                <a:gd name="T47" fmla="*/ 11 h 665"/>
                <a:gd name="T48" fmla="*/ 2 w 1343"/>
                <a:gd name="T49" fmla="*/ 13 h 665"/>
                <a:gd name="T50" fmla="*/ 3 w 1343"/>
                <a:gd name="T51" fmla="*/ 15 h 665"/>
                <a:gd name="T52" fmla="*/ 5 w 1343"/>
                <a:gd name="T53" fmla="*/ 16 h 665"/>
                <a:gd name="T54" fmla="*/ 7 w 1343"/>
                <a:gd name="T55" fmla="*/ 17 h 665"/>
                <a:gd name="T56" fmla="*/ 9 w 1343"/>
                <a:gd name="T57" fmla="*/ 18 h 665"/>
                <a:gd name="T58" fmla="*/ 12 w 1343"/>
                <a:gd name="T59" fmla="*/ 18 h 665"/>
                <a:gd name="T60" fmla="*/ 14 w 1343"/>
                <a:gd name="T61" fmla="*/ 19 h 665"/>
                <a:gd name="T62" fmla="*/ 16 w 1343"/>
                <a:gd name="T63" fmla="*/ 19 h 665"/>
                <a:gd name="T64" fmla="*/ 19 w 1343"/>
                <a:gd name="T65" fmla="*/ 18 h 665"/>
                <a:gd name="T66" fmla="*/ 21 w 1343"/>
                <a:gd name="T67" fmla="*/ 18 h 665"/>
                <a:gd name="T68" fmla="*/ 25 w 1343"/>
                <a:gd name="T69" fmla="*/ 17 h 665"/>
                <a:gd name="T70" fmla="*/ 28 w 1343"/>
                <a:gd name="T71" fmla="*/ 15 h 665"/>
                <a:gd name="T72" fmla="*/ 30 w 1343"/>
                <a:gd name="T73" fmla="*/ 14 h 665"/>
                <a:gd name="T74" fmla="*/ 33 w 1343"/>
                <a:gd name="T75" fmla="*/ 13 h 665"/>
                <a:gd name="T76" fmla="*/ 34 w 1343"/>
                <a:gd name="T77" fmla="*/ 11 h 665"/>
                <a:gd name="T78" fmla="*/ 36 w 1343"/>
                <a:gd name="T79" fmla="*/ 9 h 665"/>
                <a:gd name="T80" fmla="*/ 36 w 1343"/>
                <a:gd name="T81" fmla="*/ 8 h 665"/>
                <a:gd name="T82" fmla="*/ 37 w 1343"/>
                <a:gd name="T83" fmla="*/ 6 h 665"/>
                <a:gd name="T84" fmla="*/ 37 w 1343"/>
                <a:gd name="T85" fmla="*/ 4 h 665"/>
                <a:gd name="T86" fmla="*/ 37 w 1343"/>
                <a:gd name="T87" fmla="*/ 3 h 6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43"/>
                <a:gd name="T133" fmla="*/ 0 h 665"/>
                <a:gd name="T134" fmla="*/ 1343 w 1343"/>
                <a:gd name="T135" fmla="*/ 665 h 6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43" h="665">
                  <a:moveTo>
                    <a:pt x="1335" y="68"/>
                  </a:moveTo>
                  <a:lnTo>
                    <a:pt x="1330" y="50"/>
                  </a:lnTo>
                  <a:lnTo>
                    <a:pt x="1325" y="33"/>
                  </a:lnTo>
                  <a:lnTo>
                    <a:pt x="1319" y="16"/>
                  </a:lnTo>
                  <a:lnTo>
                    <a:pt x="1312" y="0"/>
                  </a:lnTo>
                  <a:lnTo>
                    <a:pt x="1316" y="21"/>
                  </a:lnTo>
                  <a:lnTo>
                    <a:pt x="1319" y="42"/>
                  </a:lnTo>
                  <a:lnTo>
                    <a:pt x="1320" y="63"/>
                  </a:lnTo>
                  <a:lnTo>
                    <a:pt x="1321" y="85"/>
                  </a:lnTo>
                  <a:lnTo>
                    <a:pt x="1320" y="106"/>
                  </a:lnTo>
                  <a:lnTo>
                    <a:pt x="1317" y="127"/>
                  </a:lnTo>
                  <a:lnTo>
                    <a:pt x="1314" y="147"/>
                  </a:lnTo>
                  <a:lnTo>
                    <a:pt x="1309" y="168"/>
                  </a:lnTo>
                  <a:lnTo>
                    <a:pt x="1302" y="188"/>
                  </a:lnTo>
                  <a:lnTo>
                    <a:pt x="1295" y="208"/>
                  </a:lnTo>
                  <a:lnTo>
                    <a:pt x="1286" y="229"/>
                  </a:lnTo>
                  <a:lnTo>
                    <a:pt x="1275" y="249"/>
                  </a:lnTo>
                  <a:lnTo>
                    <a:pt x="1263" y="268"/>
                  </a:lnTo>
                  <a:lnTo>
                    <a:pt x="1249" y="288"/>
                  </a:lnTo>
                  <a:lnTo>
                    <a:pt x="1234" y="307"/>
                  </a:lnTo>
                  <a:lnTo>
                    <a:pt x="1217" y="326"/>
                  </a:lnTo>
                  <a:lnTo>
                    <a:pt x="1198" y="345"/>
                  </a:lnTo>
                  <a:lnTo>
                    <a:pt x="1178" y="364"/>
                  </a:lnTo>
                  <a:lnTo>
                    <a:pt x="1156" y="381"/>
                  </a:lnTo>
                  <a:lnTo>
                    <a:pt x="1133" y="399"/>
                  </a:lnTo>
                  <a:lnTo>
                    <a:pt x="1108" y="417"/>
                  </a:lnTo>
                  <a:lnTo>
                    <a:pt x="1081" y="433"/>
                  </a:lnTo>
                  <a:lnTo>
                    <a:pt x="1052" y="450"/>
                  </a:lnTo>
                  <a:lnTo>
                    <a:pt x="1022" y="466"/>
                  </a:lnTo>
                  <a:lnTo>
                    <a:pt x="989" y="482"/>
                  </a:lnTo>
                  <a:lnTo>
                    <a:pt x="955" y="497"/>
                  </a:lnTo>
                  <a:lnTo>
                    <a:pt x="918" y="512"/>
                  </a:lnTo>
                  <a:lnTo>
                    <a:pt x="880" y="526"/>
                  </a:lnTo>
                  <a:lnTo>
                    <a:pt x="840" y="539"/>
                  </a:lnTo>
                  <a:lnTo>
                    <a:pt x="798" y="553"/>
                  </a:lnTo>
                  <a:lnTo>
                    <a:pt x="754" y="565"/>
                  </a:lnTo>
                  <a:lnTo>
                    <a:pt x="708" y="578"/>
                  </a:lnTo>
                  <a:lnTo>
                    <a:pt x="685" y="583"/>
                  </a:lnTo>
                  <a:lnTo>
                    <a:pt x="661" y="588"/>
                  </a:lnTo>
                  <a:lnTo>
                    <a:pt x="637" y="591"/>
                  </a:lnTo>
                  <a:lnTo>
                    <a:pt x="612" y="594"/>
                  </a:lnTo>
                  <a:lnTo>
                    <a:pt x="586" y="595"/>
                  </a:lnTo>
                  <a:lnTo>
                    <a:pt x="561" y="596"/>
                  </a:lnTo>
                  <a:lnTo>
                    <a:pt x="535" y="596"/>
                  </a:lnTo>
                  <a:lnTo>
                    <a:pt x="509" y="595"/>
                  </a:lnTo>
                  <a:lnTo>
                    <a:pt x="482" y="594"/>
                  </a:lnTo>
                  <a:lnTo>
                    <a:pt x="456" y="591"/>
                  </a:lnTo>
                  <a:lnTo>
                    <a:pt x="429" y="588"/>
                  </a:lnTo>
                  <a:lnTo>
                    <a:pt x="403" y="583"/>
                  </a:lnTo>
                  <a:lnTo>
                    <a:pt x="377" y="578"/>
                  </a:lnTo>
                  <a:lnTo>
                    <a:pt x="351" y="572"/>
                  </a:lnTo>
                  <a:lnTo>
                    <a:pt x="326" y="565"/>
                  </a:lnTo>
                  <a:lnTo>
                    <a:pt x="301" y="558"/>
                  </a:lnTo>
                  <a:lnTo>
                    <a:pt x="275" y="550"/>
                  </a:lnTo>
                  <a:lnTo>
                    <a:pt x="251" y="542"/>
                  </a:lnTo>
                  <a:lnTo>
                    <a:pt x="228" y="531"/>
                  </a:lnTo>
                  <a:lnTo>
                    <a:pt x="204" y="520"/>
                  </a:lnTo>
                  <a:lnTo>
                    <a:pt x="182" y="510"/>
                  </a:lnTo>
                  <a:lnTo>
                    <a:pt x="159" y="498"/>
                  </a:lnTo>
                  <a:lnTo>
                    <a:pt x="139" y="485"/>
                  </a:lnTo>
                  <a:lnTo>
                    <a:pt x="119" y="472"/>
                  </a:lnTo>
                  <a:lnTo>
                    <a:pt x="99" y="458"/>
                  </a:lnTo>
                  <a:lnTo>
                    <a:pt x="82" y="443"/>
                  </a:lnTo>
                  <a:lnTo>
                    <a:pt x="65" y="427"/>
                  </a:lnTo>
                  <a:lnTo>
                    <a:pt x="50" y="411"/>
                  </a:lnTo>
                  <a:lnTo>
                    <a:pt x="36" y="394"/>
                  </a:lnTo>
                  <a:lnTo>
                    <a:pt x="23" y="377"/>
                  </a:lnTo>
                  <a:lnTo>
                    <a:pt x="11" y="358"/>
                  </a:lnTo>
                  <a:lnTo>
                    <a:pt x="0" y="339"/>
                  </a:lnTo>
                  <a:lnTo>
                    <a:pt x="5" y="363"/>
                  </a:lnTo>
                  <a:lnTo>
                    <a:pt x="13" y="385"/>
                  </a:lnTo>
                  <a:lnTo>
                    <a:pt x="22" y="407"/>
                  </a:lnTo>
                  <a:lnTo>
                    <a:pt x="33" y="427"/>
                  </a:lnTo>
                  <a:lnTo>
                    <a:pt x="46" y="449"/>
                  </a:lnTo>
                  <a:lnTo>
                    <a:pt x="60" y="467"/>
                  </a:lnTo>
                  <a:lnTo>
                    <a:pt x="77" y="486"/>
                  </a:lnTo>
                  <a:lnTo>
                    <a:pt x="95" y="504"/>
                  </a:lnTo>
                  <a:lnTo>
                    <a:pt x="115" y="520"/>
                  </a:lnTo>
                  <a:lnTo>
                    <a:pt x="135" y="536"/>
                  </a:lnTo>
                  <a:lnTo>
                    <a:pt x="157" y="551"/>
                  </a:lnTo>
                  <a:lnTo>
                    <a:pt x="179" y="565"/>
                  </a:lnTo>
                  <a:lnTo>
                    <a:pt x="204" y="579"/>
                  </a:lnTo>
                  <a:lnTo>
                    <a:pt x="229" y="591"/>
                  </a:lnTo>
                  <a:lnTo>
                    <a:pt x="255" y="603"/>
                  </a:lnTo>
                  <a:lnTo>
                    <a:pt x="281" y="614"/>
                  </a:lnTo>
                  <a:lnTo>
                    <a:pt x="308" y="623"/>
                  </a:lnTo>
                  <a:lnTo>
                    <a:pt x="336" y="631"/>
                  </a:lnTo>
                  <a:lnTo>
                    <a:pt x="364" y="639"/>
                  </a:lnTo>
                  <a:lnTo>
                    <a:pt x="393" y="645"/>
                  </a:lnTo>
                  <a:lnTo>
                    <a:pt x="422" y="651"/>
                  </a:lnTo>
                  <a:lnTo>
                    <a:pt x="450" y="656"/>
                  </a:lnTo>
                  <a:lnTo>
                    <a:pt x="480" y="661"/>
                  </a:lnTo>
                  <a:lnTo>
                    <a:pt x="509" y="663"/>
                  </a:lnTo>
                  <a:lnTo>
                    <a:pt x="539" y="664"/>
                  </a:lnTo>
                  <a:lnTo>
                    <a:pt x="567" y="665"/>
                  </a:lnTo>
                  <a:lnTo>
                    <a:pt x="595" y="665"/>
                  </a:lnTo>
                  <a:lnTo>
                    <a:pt x="624" y="663"/>
                  </a:lnTo>
                  <a:lnTo>
                    <a:pt x="652" y="661"/>
                  </a:lnTo>
                  <a:lnTo>
                    <a:pt x="679" y="657"/>
                  </a:lnTo>
                  <a:lnTo>
                    <a:pt x="705" y="652"/>
                  </a:lnTo>
                  <a:lnTo>
                    <a:pt x="731" y="647"/>
                  </a:lnTo>
                  <a:lnTo>
                    <a:pt x="777" y="635"/>
                  </a:lnTo>
                  <a:lnTo>
                    <a:pt x="822" y="622"/>
                  </a:lnTo>
                  <a:lnTo>
                    <a:pt x="863" y="609"/>
                  </a:lnTo>
                  <a:lnTo>
                    <a:pt x="904" y="595"/>
                  </a:lnTo>
                  <a:lnTo>
                    <a:pt x="942" y="581"/>
                  </a:lnTo>
                  <a:lnTo>
                    <a:pt x="978" y="566"/>
                  </a:lnTo>
                  <a:lnTo>
                    <a:pt x="1012" y="551"/>
                  </a:lnTo>
                  <a:lnTo>
                    <a:pt x="1044" y="535"/>
                  </a:lnTo>
                  <a:lnTo>
                    <a:pt x="1075" y="519"/>
                  </a:lnTo>
                  <a:lnTo>
                    <a:pt x="1104" y="503"/>
                  </a:lnTo>
                  <a:lnTo>
                    <a:pt x="1131" y="485"/>
                  </a:lnTo>
                  <a:lnTo>
                    <a:pt x="1156" y="469"/>
                  </a:lnTo>
                  <a:lnTo>
                    <a:pt x="1180" y="451"/>
                  </a:lnTo>
                  <a:lnTo>
                    <a:pt x="1202" y="432"/>
                  </a:lnTo>
                  <a:lnTo>
                    <a:pt x="1222" y="414"/>
                  </a:lnTo>
                  <a:lnTo>
                    <a:pt x="1241" y="396"/>
                  </a:lnTo>
                  <a:lnTo>
                    <a:pt x="1257" y="377"/>
                  </a:lnTo>
                  <a:lnTo>
                    <a:pt x="1273" y="357"/>
                  </a:lnTo>
                  <a:lnTo>
                    <a:pt x="1287" y="338"/>
                  </a:lnTo>
                  <a:lnTo>
                    <a:pt x="1299" y="318"/>
                  </a:lnTo>
                  <a:lnTo>
                    <a:pt x="1309" y="298"/>
                  </a:lnTo>
                  <a:lnTo>
                    <a:pt x="1319" y="278"/>
                  </a:lnTo>
                  <a:lnTo>
                    <a:pt x="1326" y="257"/>
                  </a:lnTo>
                  <a:lnTo>
                    <a:pt x="1333" y="237"/>
                  </a:lnTo>
                  <a:lnTo>
                    <a:pt x="1337" y="215"/>
                  </a:lnTo>
                  <a:lnTo>
                    <a:pt x="1341" y="195"/>
                  </a:lnTo>
                  <a:lnTo>
                    <a:pt x="1343" y="174"/>
                  </a:lnTo>
                  <a:lnTo>
                    <a:pt x="1343" y="153"/>
                  </a:lnTo>
                  <a:lnTo>
                    <a:pt x="1343" y="132"/>
                  </a:lnTo>
                  <a:lnTo>
                    <a:pt x="1342" y="110"/>
                  </a:lnTo>
                  <a:lnTo>
                    <a:pt x="1339" y="89"/>
                  </a:lnTo>
                  <a:lnTo>
                    <a:pt x="1335" y="68"/>
                  </a:lnTo>
                  <a:close/>
                </a:path>
              </a:pathLst>
            </a:custGeom>
            <a:solidFill>
              <a:srgbClr val="813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9" name="Freeform 9"/>
            <p:cNvSpPr>
              <a:spLocks/>
            </p:cNvSpPr>
            <p:nvPr/>
          </p:nvSpPr>
          <p:spPr bwMode="auto">
            <a:xfrm>
              <a:off x="1647" y="855"/>
              <a:ext cx="171" cy="249"/>
            </a:xfrm>
            <a:custGeom>
              <a:avLst/>
              <a:gdLst>
                <a:gd name="T0" fmla="*/ 1 w 1022"/>
                <a:gd name="T1" fmla="*/ 8 h 1494"/>
                <a:gd name="T2" fmla="*/ 0 w 1022"/>
                <a:gd name="T3" fmla="*/ 9 h 1494"/>
                <a:gd name="T4" fmla="*/ 0 w 1022"/>
                <a:gd name="T5" fmla="*/ 10 h 1494"/>
                <a:gd name="T6" fmla="*/ 0 w 1022"/>
                <a:gd name="T7" fmla="*/ 10 h 1494"/>
                <a:gd name="T8" fmla="*/ 0 w 1022"/>
                <a:gd name="T9" fmla="*/ 11 h 1494"/>
                <a:gd name="T10" fmla="*/ 1 w 1022"/>
                <a:gd name="T11" fmla="*/ 12 h 1494"/>
                <a:gd name="T12" fmla="*/ 1 w 1022"/>
                <a:gd name="T13" fmla="*/ 13 h 1494"/>
                <a:gd name="T14" fmla="*/ 2 w 1022"/>
                <a:gd name="T15" fmla="*/ 15 h 1494"/>
                <a:gd name="T16" fmla="*/ 3 w 1022"/>
                <a:gd name="T17" fmla="*/ 16 h 1494"/>
                <a:gd name="T18" fmla="*/ 5 w 1022"/>
                <a:gd name="T19" fmla="*/ 17 h 1494"/>
                <a:gd name="T20" fmla="*/ 7 w 1022"/>
                <a:gd name="T21" fmla="*/ 19 h 1494"/>
                <a:gd name="T22" fmla="*/ 10 w 1022"/>
                <a:gd name="T23" fmla="*/ 38 h 1494"/>
                <a:gd name="T24" fmla="*/ 11 w 1022"/>
                <a:gd name="T25" fmla="*/ 39 h 1494"/>
                <a:gd name="T26" fmla="*/ 11 w 1022"/>
                <a:gd name="T27" fmla="*/ 39 h 1494"/>
                <a:gd name="T28" fmla="*/ 12 w 1022"/>
                <a:gd name="T29" fmla="*/ 40 h 1494"/>
                <a:gd name="T30" fmla="*/ 13 w 1022"/>
                <a:gd name="T31" fmla="*/ 41 h 1494"/>
                <a:gd name="T32" fmla="*/ 14 w 1022"/>
                <a:gd name="T33" fmla="*/ 41 h 1494"/>
                <a:gd name="T34" fmla="*/ 14 w 1022"/>
                <a:gd name="T35" fmla="*/ 41 h 1494"/>
                <a:gd name="T36" fmla="*/ 15 w 1022"/>
                <a:gd name="T37" fmla="*/ 41 h 1494"/>
                <a:gd name="T38" fmla="*/ 16 w 1022"/>
                <a:gd name="T39" fmla="*/ 42 h 1494"/>
                <a:gd name="T40" fmla="*/ 17 w 1022"/>
                <a:gd name="T41" fmla="*/ 42 h 1494"/>
                <a:gd name="T42" fmla="*/ 18 w 1022"/>
                <a:gd name="T43" fmla="*/ 42 h 1494"/>
                <a:gd name="T44" fmla="*/ 19 w 1022"/>
                <a:gd name="T45" fmla="*/ 41 h 1494"/>
                <a:gd name="T46" fmla="*/ 20 w 1022"/>
                <a:gd name="T47" fmla="*/ 41 h 1494"/>
                <a:gd name="T48" fmla="*/ 21 w 1022"/>
                <a:gd name="T49" fmla="*/ 41 h 1494"/>
                <a:gd name="T50" fmla="*/ 22 w 1022"/>
                <a:gd name="T51" fmla="*/ 41 h 1494"/>
                <a:gd name="T52" fmla="*/ 23 w 1022"/>
                <a:gd name="T53" fmla="*/ 40 h 1494"/>
                <a:gd name="T54" fmla="*/ 24 w 1022"/>
                <a:gd name="T55" fmla="*/ 40 h 1494"/>
                <a:gd name="T56" fmla="*/ 25 w 1022"/>
                <a:gd name="T57" fmla="*/ 39 h 1494"/>
                <a:gd name="T58" fmla="*/ 26 w 1022"/>
                <a:gd name="T59" fmla="*/ 38 h 1494"/>
                <a:gd name="T60" fmla="*/ 27 w 1022"/>
                <a:gd name="T61" fmla="*/ 37 h 1494"/>
                <a:gd name="T62" fmla="*/ 27 w 1022"/>
                <a:gd name="T63" fmla="*/ 36 h 1494"/>
                <a:gd name="T64" fmla="*/ 27 w 1022"/>
                <a:gd name="T65" fmla="*/ 35 h 1494"/>
                <a:gd name="T66" fmla="*/ 25 w 1022"/>
                <a:gd name="T67" fmla="*/ 14 h 1494"/>
                <a:gd name="T68" fmla="*/ 27 w 1022"/>
                <a:gd name="T69" fmla="*/ 12 h 1494"/>
                <a:gd name="T70" fmla="*/ 27 w 1022"/>
                <a:gd name="T71" fmla="*/ 11 h 1494"/>
                <a:gd name="T72" fmla="*/ 28 w 1022"/>
                <a:gd name="T73" fmla="*/ 10 h 1494"/>
                <a:gd name="T74" fmla="*/ 28 w 1022"/>
                <a:gd name="T75" fmla="*/ 10 h 1494"/>
                <a:gd name="T76" fmla="*/ 28 w 1022"/>
                <a:gd name="T77" fmla="*/ 8 h 1494"/>
                <a:gd name="T78" fmla="*/ 29 w 1022"/>
                <a:gd name="T79" fmla="*/ 7 h 1494"/>
                <a:gd name="T80" fmla="*/ 28 w 1022"/>
                <a:gd name="T81" fmla="*/ 6 h 1494"/>
                <a:gd name="T82" fmla="*/ 28 w 1022"/>
                <a:gd name="T83" fmla="*/ 5 h 1494"/>
                <a:gd name="T84" fmla="*/ 28 w 1022"/>
                <a:gd name="T85" fmla="*/ 4 h 1494"/>
                <a:gd name="T86" fmla="*/ 27 w 1022"/>
                <a:gd name="T87" fmla="*/ 3 h 1494"/>
                <a:gd name="T88" fmla="*/ 26 w 1022"/>
                <a:gd name="T89" fmla="*/ 2 h 1494"/>
                <a:gd name="T90" fmla="*/ 25 w 1022"/>
                <a:gd name="T91" fmla="*/ 1 h 1494"/>
                <a:gd name="T92" fmla="*/ 24 w 1022"/>
                <a:gd name="T93" fmla="*/ 0 h 1494"/>
                <a:gd name="T94" fmla="*/ 23 w 1022"/>
                <a:gd name="T95" fmla="*/ 0 h 1494"/>
                <a:gd name="T96" fmla="*/ 22 w 1022"/>
                <a:gd name="T97" fmla="*/ 0 h 1494"/>
                <a:gd name="T98" fmla="*/ 21 w 1022"/>
                <a:gd name="T99" fmla="*/ 0 h 1494"/>
                <a:gd name="T100" fmla="*/ 19 w 1022"/>
                <a:gd name="T101" fmla="*/ 0 h 1494"/>
                <a:gd name="T102" fmla="*/ 17 w 1022"/>
                <a:gd name="T103" fmla="*/ 0 h 1494"/>
                <a:gd name="T104" fmla="*/ 14 w 1022"/>
                <a:gd name="T105" fmla="*/ 1 h 1494"/>
                <a:gd name="T106" fmla="*/ 11 w 1022"/>
                <a:gd name="T107" fmla="*/ 2 h 1494"/>
                <a:gd name="T108" fmla="*/ 8 w 1022"/>
                <a:gd name="T109" fmla="*/ 2 h 1494"/>
                <a:gd name="T110" fmla="*/ 6 w 1022"/>
                <a:gd name="T111" fmla="*/ 3 h 1494"/>
                <a:gd name="T112" fmla="*/ 5 w 1022"/>
                <a:gd name="T113" fmla="*/ 4 h 1494"/>
                <a:gd name="T114" fmla="*/ 3 w 1022"/>
                <a:gd name="T115" fmla="*/ 5 h 1494"/>
                <a:gd name="T116" fmla="*/ 2 w 1022"/>
                <a:gd name="T117" fmla="*/ 6 h 1494"/>
                <a:gd name="T118" fmla="*/ 1 w 1022"/>
                <a:gd name="T119" fmla="*/ 7 h 14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22"/>
                <a:gd name="T181" fmla="*/ 0 h 1494"/>
                <a:gd name="T182" fmla="*/ 1022 w 1022"/>
                <a:gd name="T183" fmla="*/ 1494 h 14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22" h="1494">
                  <a:moveTo>
                    <a:pt x="27" y="256"/>
                  </a:moveTo>
                  <a:lnTo>
                    <a:pt x="17" y="275"/>
                  </a:lnTo>
                  <a:lnTo>
                    <a:pt x="10" y="295"/>
                  </a:lnTo>
                  <a:lnTo>
                    <a:pt x="5" y="314"/>
                  </a:lnTo>
                  <a:lnTo>
                    <a:pt x="1" y="334"/>
                  </a:lnTo>
                  <a:lnTo>
                    <a:pt x="0" y="345"/>
                  </a:lnTo>
                  <a:lnTo>
                    <a:pt x="0" y="355"/>
                  </a:lnTo>
                  <a:lnTo>
                    <a:pt x="1" y="365"/>
                  </a:lnTo>
                  <a:lnTo>
                    <a:pt x="3" y="375"/>
                  </a:lnTo>
                  <a:lnTo>
                    <a:pt x="6" y="396"/>
                  </a:lnTo>
                  <a:lnTo>
                    <a:pt x="12" y="416"/>
                  </a:lnTo>
                  <a:lnTo>
                    <a:pt x="20" y="438"/>
                  </a:lnTo>
                  <a:lnTo>
                    <a:pt x="31" y="459"/>
                  </a:lnTo>
                  <a:lnTo>
                    <a:pt x="44" y="480"/>
                  </a:lnTo>
                  <a:lnTo>
                    <a:pt x="59" y="501"/>
                  </a:lnTo>
                  <a:lnTo>
                    <a:pt x="77" y="522"/>
                  </a:lnTo>
                  <a:lnTo>
                    <a:pt x="97" y="544"/>
                  </a:lnTo>
                  <a:lnTo>
                    <a:pt x="119" y="565"/>
                  </a:lnTo>
                  <a:lnTo>
                    <a:pt x="144" y="586"/>
                  </a:lnTo>
                  <a:lnTo>
                    <a:pt x="164" y="601"/>
                  </a:lnTo>
                  <a:lnTo>
                    <a:pt x="206" y="637"/>
                  </a:lnTo>
                  <a:lnTo>
                    <a:pt x="250" y="671"/>
                  </a:lnTo>
                  <a:lnTo>
                    <a:pt x="270" y="686"/>
                  </a:lnTo>
                  <a:lnTo>
                    <a:pt x="370" y="1366"/>
                  </a:lnTo>
                  <a:lnTo>
                    <a:pt x="373" y="1372"/>
                  </a:lnTo>
                  <a:lnTo>
                    <a:pt x="382" y="1390"/>
                  </a:lnTo>
                  <a:lnTo>
                    <a:pt x="389" y="1400"/>
                  </a:lnTo>
                  <a:lnTo>
                    <a:pt x="398" y="1412"/>
                  </a:lnTo>
                  <a:lnTo>
                    <a:pt x="410" y="1425"/>
                  </a:lnTo>
                  <a:lnTo>
                    <a:pt x="424" y="1438"/>
                  </a:lnTo>
                  <a:lnTo>
                    <a:pt x="441" y="1451"/>
                  </a:lnTo>
                  <a:lnTo>
                    <a:pt x="460" y="1463"/>
                  </a:lnTo>
                  <a:lnTo>
                    <a:pt x="470" y="1469"/>
                  </a:lnTo>
                  <a:lnTo>
                    <a:pt x="482" y="1474"/>
                  </a:lnTo>
                  <a:lnTo>
                    <a:pt x="495" y="1479"/>
                  </a:lnTo>
                  <a:lnTo>
                    <a:pt x="508" y="1483"/>
                  </a:lnTo>
                  <a:lnTo>
                    <a:pt x="522" y="1486"/>
                  </a:lnTo>
                  <a:lnTo>
                    <a:pt x="537" y="1490"/>
                  </a:lnTo>
                  <a:lnTo>
                    <a:pt x="553" y="1492"/>
                  </a:lnTo>
                  <a:lnTo>
                    <a:pt x="570" y="1493"/>
                  </a:lnTo>
                  <a:lnTo>
                    <a:pt x="588" y="1494"/>
                  </a:lnTo>
                  <a:lnTo>
                    <a:pt x="607" y="1494"/>
                  </a:lnTo>
                  <a:lnTo>
                    <a:pt x="626" y="1493"/>
                  </a:lnTo>
                  <a:lnTo>
                    <a:pt x="647" y="1492"/>
                  </a:lnTo>
                  <a:lnTo>
                    <a:pt x="668" y="1490"/>
                  </a:lnTo>
                  <a:lnTo>
                    <a:pt x="688" y="1486"/>
                  </a:lnTo>
                  <a:lnTo>
                    <a:pt x="707" y="1483"/>
                  </a:lnTo>
                  <a:lnTo>
                    <a:pt x="726" y="1478"/>
                  </a:lnTo>
                  <a:lnTo>
                    <a:pt x="744" y="1473"/>
                  </a:lnTo>
                  <a:lnTo>
                    <a:pt x="761" y="1469"/>
                  </a:lnTo>
                  <a:lnTo>
                    <a:pt x="778" y="1463"/>
                  </a:lnTo>
                  <a:lnTo>
                    <a:pt x="793" y="1457"/>
                  </a:lnTo>
                  <a:lnTo>
                    <a:pt x="808" y="1450"/>
                  </a:lnTo>
                  <a:lnTo>
                    <a:pt x="823" y="1444"/>
                  </a:lnTo>
                  <a:lnTo>
                    <a:pt x="837" y="1437"/>
                  </a:lnTo>
                  <a:lnTo>
                    <a:pt x="850" y="1430"/>
                  </a:lnTo>
                  <a:lnTo>
                    <a:pt x="874" y="1414"/>
                  </a:lnTo>
                  <a:lnTo>
                    <a:pt x="896" y="1398"/>
                  </a:lnTo>
                  <a:lnTo>
                    <a:pt x="914" y="1381"/>
                  </a:lnTo>
                  <a:lnTo>
                    <a:pt x="930" y="1364"/>
                  </a:lnTo>
                  <a:lnTo>
                    <a:pt x="944" y="1346"/>
                  </a:lnTo>
                  <a:lnTo>
                    <a:pt x="954" y="1330"/>
                  </a:lnTo>
                  <a:lnTo>
                    <a:pt x="963" y="1312"/>
                  </a:lnTo>
                  <a:lnTo>
                    <a:pt x="970" y="1297"/>
                  </a:lnTo>
                  <a:lnTo>
                    <a:pt x="973" y="1280"/>
                  </a:lnTo>
                  <a:lnTo>
                    <a:pt x="975" y="1266"/>
                  </a:lnTo>
                  <a:lnTo>
                    <a:pt x="899" y="511"/>
                  </a:lnTo>
                  <a:lnTo>
                    <a:pt x="910" y="499"/>
                  </a:lnTo>
                  <a:lnTo>
                    <a:pt x="938" y="468"/>
                  </a:lnTo>
                  <a:lnTo>
                    <a:pt x="954" y="446"/>
                  </a:lnTo>
                  <a:lnTo>
                    <a:pt x="971" y="419"/>
                  </a:lnTo>
                  <a:lnTo>
                    <a:pt x="980" y="405"/>
                  </a:lnTo>
                  <a:lnTo>
                    <a:pt x="987" y="389"/>
                  </a:lnTo>
                  <a:lnTo>
                    <a:pt x="996" y="373"/>
                  </a:lnTo>
                  <a:lnTo>
                    <a:pt x="1003" y="356"/>
                  </a:lnTo>
                  <a:lnTo>
                    <a:pt x="1009" y="339"/>
                  </a:lnTo>
                  <a:lnTo>
                    <a:pt x="1013" y="321"/>
                  </a:lnTo>
                  <a:lnTo>
                    <a:pt x="1017" y="302"/>
                  </a:lnTo>
                  <a:lnTo>
                    <a:pt x="1020" y="283"/>
                  </a:lnTo>
                  <a:lnTo>
                    <a:pt x="1022" y="264"/>
                  </a:lnTo>
                  <a:lnTo>
                    <a:pt x="1022" y="244"/>
                  </a:lnTo>
                  <a:lnTo>
                    <a:pt x="1019" y="223"/>
                  </a:lnTo>
                  <a:lnTo>
                    <a:pt x="1016" y="203"/>
                  </a:lnTo>
                  <a:lnTo>
                    <a:pt x="1010" y="182"/>
                  </a:lnTo>
                  <a:lnTo>
                    <a:pt x="1002" y="161"/>
                  </a:lnTo>
                  <a:lnTo>
                    <a:pt x="991" y="139"/>
                  </a:lnTo>
                  <a:lnTo>
                    <a:pt x="978" y="118"/>
                  </a:lnTo>
                  <a:lnTo>
                    <a:pt x="963" y="97"/>
                  </a:lnTo>
                  <a:lnTo>
                    <a:pt x="944" y="76"/>
                  </a:lnTo>
                  <a:lnTo>
                    <a:pt x="923" y="53"/>
                  </a:lnTo>
                  <a:lnTo>
                    <a:pt x="899" y="32"/>
                  </a:lnTo>
                  <a:lnTo>
                    <a:pt x="887" y="25"/>
                  </a:lnTo>
                  <a:lnTo>
                    <a:pt x="874" y="19"/>
                  </a:lnTo>
                  <a:lnTo>
                    <a:pt x="860" y="13"/>
                  </a:lnTo>
                  <a:lnTo>
                    <a:pt x="844" y="9"/>
                  </a:lnTo>
                  <a:lnTo>
                    <a:pt x="825" y="6"/>
                  </a:lnTo>
                  <a:lnTo>
                    <a:pt x="806" y="3"/>
                  </a:lnTo>
                  <a:lnTo>
                    <a:pt x="785" y="2"/>
                  </a:lnTo>
                  <a:lnTo>
                    <a:pt x="762" y="0"/>
                  </a:lnTo>
                  <a:lnTo>
                    <a:pt x="739" y="0"/>
                  </a:lnTo>
                  <a:lnTo>
                    <a:pt x="714" y="2"/>
                  </a:lnTo>
                  <a:lnTo>
                    <a:pt x="689" y="3"/>
                  </a:lnTo>
                  <a:lnTo>
                    <a:pt x="663" y="5"/>
                  </a:lnTo>
                  <a:lnTo>
                    <a:pt x="609" y="11"/>
                  </a:lnTo>
                  <a:lnTo>
                    <a:pt x="555" y="19"/>
                  </a:lnTo>
                  <a:lnTo>
                    <a:pt x="500" y="29"/>
                  </a:lnTo>
                  <a:lnTo>
                    <a:pt x="446" y="39"/>
                  </a:lnTo>
                  <a:lnTo>
                    <a:pt x="394" y="51"/>
                  </a:lnTo>
                  <a:lnTo>
                    <a:pt x="344" y="64"/>
                  </a:lnTo>
                  <a:lnTo>
                    <a:pt x="299" y="76"/>
                  </a:lnTo>
                  <a:lnTo>
                    <a:pt x="259" y="89"/>
                  </a:lnTo>
                  <a:lnTo>
                    <a:pt x="225" y="102"/>
                  </a:lnTo>
                  <a:lnTo>
                    <a:pt x="199" y="112"/>
                  </a:lnTo>
                  <a:lnTo>
                    <a:pt x="169" y="128"/>
                  </a:lnTo>
                  <a:lnTo>
                    <a:pt x="142" y="144"/>
                  </a:lnTo>
                  <a:lnTo>
                    <a:pt x="116" y="162"/>
                  </a:lnTo>
                  <a:lnTo>
                    <a:pt x="93" y="180"/>
                  </a:lnTo>
                  <a:lnTo>
                    <a:pt x="73" y="197"/>
                  </a:lnTo>
                  <a:lnTo>
                    <a:pt x="56" y="216"/>
                  </a:lnTo>
                  <a:lnTo>
                    <a:pt x="40" y="236"/>
                  </a:lnTo>
                  <a:lnTo>
                    <a:pt x="27" y="256"/>
                  </a:lnTo>
                  <a:close/>
                </a:path>
              </a:pathLst>
            </a:custGeom>
            <a:solidFill>
              <a:srgbClr val="BA4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0" name="Freeform 10"/>
            <p:cNvSpPr>
              <a:spLocks/>
            </p:cNvSpPr>
            <p:nvPr/>
          </p:nvSpPr>
          <p:spPr bwMode="auto">
            <a:xfrm>
              <a:off x="1647" y="873"/>
              <a:ext cx="150" cy="231"/>
            </a:xfrm>
            <a:custGeom>
              <a:avLst/>
              <a:gdLst>
                <a:gd name="T0" fmla="*/ 20 w 900"/>
                <a:gd name="T1" fmla="*/ 37 h 1385"/>
                <a:gd name="T2" fmla="*/ 19 w 900"/>
                <a:gd name="T3" fmla="*/ 37 h 1385"/>
                <a:gd name="T4" fmla="*/ 18 w 900"/>
                <a:gd name="T5" fmla="*/ 37 h 1385"/>
                <a:gd name="T6" fmla="*/ 17 w 900"/>
                <a:gd name="T7" fmla="*/ 37 h 1385"/>
                <a:gd name="T8" fmla="*/ 17 w 900"/>
                <a:gd name="T9" fmla="*/ 36 h 1385"/>
                <a:gd name="T10" fmla="*/ 16 w 900"/>
                <a:gd name="T11" fmla="*/ 36 h 1385"/>
                <a:gd name="T12" fmla="*/ 15 w 900"/>
                <a:gd name="T13" fmla="*/ 36 h 1385"/>
                <a:gd name="T14" fmla="*/ 14 w 900"/>
                <a:gd name="T15" fmla="*/ 35 h 1385"/>
                <a:gd name="T16" fmla="*/ 14 w 900"/>
                <a:gd name="T17" fmla="*/ 34 h 1385"/>
                <a:gd name="T18" fmla="*/ 13 w 900"/>
                <a:gd name="T19" fmla="*/ 33 h 1385"/>
                <a:gd name="T20" fmla="*/ 10 w 900"/>
                <a:gd name="T21" fmla="*/ 14 h 1385"/>
                <a:gd name="T22" fmla="*/ 6 w 900"/>
                <a:gd name="T23" fmla="*/ 11 h 1385"/>
                <a:gd name="T24" fmla="*/ 5 w 900"/>
                <a:gd name="T25" fmla="*/ 10 h 1385"/>
                <a:gd name="T26" fmla="*/ 4 w 900"/>
                <a:gd name="T27" fmla="*/ 9 h 1385"/>
                <a:gd name="T28" fmla="*/ 4 w 900"/>
                <a:gd name="T29" fmla="*/ 8 h 1385"/>
                <a:gd name="T30" fmla="*/ 3 w 900"/>
                <a:gd name="T31" fmla="*/ 6 h 1385"/>
                <a:gd name="T32" fmla="*/ 3 w 900"/>
                <a:gd name="T33" fmla="*/ 5 h 1385"/>
                <a:gd name="T34" fmla="*/ 3 w 900"/>
                <a:gd name="T35" fmla="*/ 5 h 1385"/>
                <a:gd name="T36" fmla="*/ 3 w 900"/>
                <a:gd name="T37" fmla="*/ 4 h 1385"/>
                <a:gd name="T38" fmla="*/ 3 w 900"/>
                <a:gd name="T39" fmla="*/ 3 h 1385"/>
                <a:gd name="T40" fmla="*/ 4 w 900"/>
                <a:gd name="T41" fmla="*/ 2 h 1385"/>
                <a:gd name="T42" fmla="*/ 4 w 900"/>
                <a:gd name="T43" fmla="*/ 2 h 1385"/>
                <a:gd name="T44" fmla="*/ 5 w 900"/>
                <a:gd name="T45" fmla="*/ 1 h 1385"/>
                <a:gd name="T46" fmla="*/ 6 w 900"/>
                <a:gd name="T47" fmla="*/ 0 h 1385"/>
                <a:gd name="T48" fmla="*/ 6 w 900"/>
                <a:gd name="T49" fmla="*/ 0 h 1385"/>
                <a:gd name="T50" fmla="*/ 5 w 900"/>
                <a:gd name="T51" fmla="*/ 1 h 1385"/>
                <a:gd name="T52" fmla="*/ 3 w 900"/>
                <a:gd name="T53" fmla="*/ 2 h 1385"/>
                <a:gd name="T54" fmla="*/ 2 w 900"/>
                <a:gd name="T55" fmla="*/ 3 h 1385"/>
                <a:gd name="T56" fmla="*/ 1 w 900"/>
                <a:gd name="T57" fmla="*/ 4 h 1385"/>
                <a:gd name="T58" fmla="*/ 1 w 900"/>
                <a:gd name="T59" fmla="*/ 5 h 1385"/>
                <a:gd name="T60" fmla="*/ 0 w 900"/>
                <a:gd name="T61" fmla="*/ 6 h 1385"/>
                <a:gd name="T62" fmla="*/ 0 w 900"/>
                <a:gd name="T63" fmla="*/ 7 h 1385"/>
                <a:gd name="T64" fmla="*/ 0 w 900"/>
                <a:gd name="T65" fmla="*/ 7 h 1385"/>
                <a:gd name="T66" fmla="*/ 0 w 900"/>
                <a:gd name="T67" fmla="*/ 8 h 1385"/>
                <a:gd name="T68" fmla="*/ 1 w 900"/>
                <a:gd name="T69" fmla="*/ 9 h 1385"/>
                <a:gd name="T70" fmla="*/ 1 w 900"/>
                <a:gd name="T71" fmla="*/ 10 h 1385"/>
                <a:gd name="T72" fmla="*/ 2 w 900"/>
                <a:gd name="T73" fmla="*/ 12 h 1385"/>
                <a:gd name="T74" fmla="*/ 3 w 900"/>
                <a:gd name="T75" fmla="*/ 13 h 1385"/>
                <a:gd name="T76" fmla="*/ 5 w 900"/>
                <a:gd name="T77" fmla="*/ 14 h 1385"/>
                <a:gd name="T78" fmla="*/ 7 w 900"/>
                <a:gd name="T79" fmla="*/ 16 h 1385"/>
                <a:gd name="T80" fmla="*/ 10 w 900"/>
                <a:gd name="T81" fmla="*/ 35 h 1385"/>
                <a:gd name="T82" fmla="*/ 11 w 900"/>
                <a:gd name="T83" fmla="*/ 36 h 1385"/>
                <a:gd name="T84" fmla="*/ 11 w 900"/>
                <a:gd name="T85" fmla="*/ 36 h 1385"/>
                <a:gd name="T86" fmla="*/ 12 w 900"/>
                <a:gd name="T87" fmla="*/ 37 h 1385"/>
                <a:gd name="T88" fmla="*/ 13 w 900"/>
                <a:gd name="T89" fmla="*/ 38 h 1385"/>
                <a:gd name="T90" fmla="*/ 13 w 900"/>
                <a:gd name="T91" fmla="*/ 38 h 1385"/>
                <a:gd name="T92" fmla="*/ 14 w 900"/>
                <a:gd name="T93" fmla="*/ 38 h 1385"/>
                <a:gd name="T94" fmla="*/ 15 w 900"/>
                <a:gd name="T95" fmla="*/ 38 h 1385"/>
                <a:gd name="T96" fmla="*/ 16 w 900"/>
                <a:gd name="T97" fmla="*/ 39 h 1385"/>
                <a:gd name="T98" fmla="*/ 17 w 900"/>
                <a:gd name="T99" fmla="*/ 39 h 1385"/>
                <a:gd name="T100" fmla="*/ 18 w 900"/>
                <a:gd name="T101" fmla="*/ 39 h 1385"/>
                <a:gd name="T102" fmla="*/ 19 w 900"/>
                <a:gd name="T103" fmla="*/ 38 h 1385"/>
                <a:gd name="T104" fmla="*/ 20 w 900"/>
                <a:gd name="T105" fmla="*/ 38 h 1385"/>
                <a:gd name="T106" fmla="*/ 21 w 900"/>
                <a:gd name="T107" fmla="*/ 38 h 1385"/>
                <a:gd name="T108" fmla="*/ 22 w 900"/>
                <a:gd name="T109" fmla="*/ 37 h 1385"/>
                <a:gd name="T110" fmla="*/ 23 w 900"/>
                <a:gd name="T111" fmla="*/ 37 h 1385"/>
                <a:gd name="T112" fmla="*/ 24 w 900"/>
                <a:gd name="T113" fmla="*/ 37 h 1385"/>
                <a:gd name="T114" fmla="*/ 25 w 900"/>
                <a:gd name="T115" fmla="*/ 36 h 1385"/>
                <a:gd name="T116" fmla="*/ 24 w 900"/>
                <a:gd name="T117" fmla="*/ 36 h 1385"/>
                <a:gd name="T118" fmla="*/ 23 w 900"/>
                <a:gd name="T119" fmla="*/ 36 h 1385"/>
                <a:gd name="T120" fmla="*/ 22 w 900"/>
                <a:gd name="T121" fmla="*/ 37 h 1385"/>
                <a:gd name="T122" fmla="*/ 21 w 900"/>
                <a:gd name="T123" fmla="*/ 37 h 1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00"/>
                <a:gd name="T187" fmla="*/ 0 h 1385"/>
                <a:gd name="T188" fmla="*/ 900 w 900"/>
                <a:gd name="T189" fmla="*/ 1385 h 1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00" h="1385">
                  <a:moveTo>
                    <a:pt x="749" y="1322"/>
                  </a:moveTo>
                  <a:lnTo>
                    <a:pt x="728" y="1323"/>
                  </a:lnTo>
                  <a:lnTo>
                    <a:pt x="708" y="1324"/>
                  </a:lnTo>
                  <a:lnTo>
                    <a:pt x="691" y="1324"/>
                  </a:lnTo>
                  <a:lnTo>
                    <a:pt x="673" y="1323"/>
                  </a:lnTo>
                  <a:lnTo>
                    <a:pt x="655" y="1322"/>
                  </a:lnTo>
                  <a:lnTo>
                    <a:pt x="640" y="1319"/>
                  </a:lnTo>
                  <a:lnTo>
                    <a:pt x="625" y="1316"/>
                  </a:lnTo>
                  <a:lnTo>
                    <a:pt x="610" y="1312"/>
                  </a:lnTo>
                  <a:lnTo>
                    <a:pt x="598" y="1308"/>
                  </a:lnTo>
                  <a:lnTo>
                    <a:pt x="585" y="1303"/>
                  </a:lnTo>
                  <a:lnTo>
                    <a:pt x="573" y="1298"/>
                  </a:lnTo>
                  <a:lnTo>
                    <a:pt x="562" y="1292"/>
                  </a:lnTo>
                  <a:lnTo>
                    <a:pt x="543" y="1281"/>
                  </a:lnTo>
                  <a:lnTo>
                    <a:pt x="527" y="1268"/>
                  </a:lnTo>
                  <a:lnTo>
                    <a:pt x="513" y="1255"/>
                  </a:lnTo>
                  <a:lnTo>
                    <a:pt x="501" y="1242"/>
                  </a:lnTo>
                  <a:lnTo>
                    <a:pt x="491" y="1230"/>
                  </a:lnTo>
                  <a:lnTo>
                    <a:pt x="484" y="1219"/>
                  </a:lnTo>
                  <a:lnTo>
                    <a:pt x="475" y="1202"/>
                  </a:lnTo>
                  <a:lnTo>
                    <a:pt x="473" y="1196"/>
                  </a:lnTo>
                  <a:lnTo>
                    <a:pt x="373" y="516"/>
                  </a:lnTo>
                  <a:lnTo>
                    <a:pt x="246" y="416"/>
                  </a:lnTo>
                  <a:lnTo>
                    <a:pt x="222" y="395"/>
                  </a:lnTo>
                  <a:lnTo>
                    <a:pt x="199" y="373"/>
                  </a:lnTo>
                  <a:lnTo>
                    <a:pt x="179" y="352"/>
                  </a:lnTo>
                  <a:lnTo>
                    <a:pt x="162" y="331"/>
                  </a:lnTo>
                  <a:lnTo>
                    <a:pt x="146" y="310"/>
                  </a:lnTo>
                  <a:lnTo>
                    <a:pt x="133" y="289"/>
                  </a:lnTo>
                  <a:lnTo>
                    <a:pt x="123" y="267"/>
                  </a:lnTo>
                  <a:lnTo>
                    <a:pt x="115" y="246"/>
                  </a:lnTo>
                  <a:lnTo>
                    <a:pt x="107" y="226"/>
                  </a:lnTo>
                  <a:lnTo>
                    <a:pt x="104" y="205"/>
                  </a:lnTo>
                  <a:lnTo>
                    <a:pt x="103" y="194"/>
                  </a:lnTo>
                  <a:lnTo>
                    <a:pt x="103" y="185"/>
                  </a:lnTo>
                  <a:lnTo>
                    <a:pt x="103" y="174"/>
                  </a:lnTo>
                  <a:lnTo>
                    <a:pt x="104" y="164"/>
                  </a:lnTo>
                  <a:lnTo>
                    <a:pt x="106" y="144"/>
                  </a:lnTo>
                  <a:lnTo>
                    <a:pt x="112" y="124"/>
                  </a:lnTo>
                  <a:lnTo>
                    <a:pt x="119" y="105"/>
                  </a:lnTo>
                  <a:lnTo>
                    <a:pt x="130" y="86"/>
                  </a:lnTo>
                  <a:lnTo>
                    <a:pt x="137" y="74"/>
                  </a:lnTo>
                  <a:lnTo>
                    <a:pt x="144" y="63"/>
                  </a:lnTo>
                  <a:lnTo>
                    <a:pt x="153" y="52"/>
                  </a:lnTo>
                  <a:lnTo>
                    <a:pt x="163" y="41"/>
                  </a:lnTo>
                  <a:lnTo>
                    <a:pt x="172" y="30"/>
                  </a:lnTo>
                  <a:lnTo>
                    <a:pt x="184" y="20"/>
                  </a:lnTo>
                  <a:lnTo>
                    <a:pt x="196" y="9"/>
                  </a:lnTo>
                  <a:lnTo>
                    <a:pt x="208" y="0"/>
                  </a:lnTo>
                  <a:lnTo>
                    <a:pt x="203" y="2"/>
                  </a:lnTo>
                  <a:lnTo>
                    <a:pt x="199" y="3"/>
                  </a:lnTo>
                  <a:lnTo>
                    <a:pt x="169" y="19"/>
                  </a:lnTo>
                  <a:lnTo>
                    <a:pt x="142" y="35"/>
                  </a:lnTo>
                  <a:lnTo>
                    <a:pt x="116" y="53"/>
                  </a:lnTo>
                  <a:lnTo>
                    <a:pt x="93" y="71"/>
                  </a:lnTo>
                  <a:lnTo>
                    <a:pt x="73" y="88"/>
                  </a:lnTo>
                  <a:lnTo>
                    <a:pt x="56" y="107"/>
                  </a:lnTo>
                  <a:lnTo>
                    <a:pt x="40" y="127"/>
                  </a:lnTo>
                  <a:lnTo>
                    <a:pt x="27" y="147"/>
                  </a:lnTo>
                  <a:lnTo>
                    <a:pt x="17" y="166"/>
                  </a:lnTo>
                  <a:lnTo>
                    <a:pt x="10" y="186"/>
                  </a:lnTo>
                  <a:lnTo>
                    <a:pt x="5" y="205"/>
                  </a:lnTo>
                  <a:lnTo>
                    <a:pt x="1" y="225"/>
                  </a:lnTo>
                  <a:lnTo>
                    <a:pt x="0" y="236"/>
                  </a:lnTo>
                  <a:lnTo>
                    <a:pt x="0" y="246"/>
                  </a:lnTo>
                  <a:lnTo>
                    <a:pt x="1" y="256"/>
                  </a:lnTo>
                  <a:lnTo>
                    <a:pt x="3" y="266"/>
                  </a:lnTo>
                  <a:lnTo>
                    <a:pt x="6" y="287"/>
                  </a:lnTo>
                  <a:lnTo>
                    <a:pt x="12" y="307"/>
                  </a:lnTo>
                  <a:lnTo>
                    <a:pt x="20" y="329"/>
                  </a:lnTo>
                  <a:lnTo>
                    <a:pt x="31" y="350"/>
                  </a:lnTo>
                  <a:lnTo>
                    <a:pt x="44" y="371"/>
                  </a:lnTo>
                  <a:lnTo>
                    <a:pt x="59" y="392"/>
                  </a:lnTo>
                  <a:lnTo>
                    <a:pt x="77" y="413"/>
                  </a:lnTo>
                  <a:lnTo>
                    <a:pt x="97" y="435"/>
                  </a:lnTo>
                  <a:lnTo>
                    <a:pt x="119" y="456"/>
                  </a:lnTo>
                  <a:lnTo>
                    <a:pt x="144" y="477"/>
                  </a:lnTo>
                  <a:lnTo>
                    <a:pt x="164" y="492"/>
                  </a:lnTo>
                  <a:lnTo>
                    <a:pt x="206" y="528"/>
                  </a:lnTo>
                  <a:lnTo>
                    <a:pt x="250" y="562"/>
                  </a:lnTo>
                  <a:lnTo>
                    <a:pt x="270" y="577"/>
                  </a:lnTo>
                  <a:lnTo>
                    <a:pt x="370" y="1257"/>
                  </a:lnTo>
                  <a:lnTo>
                    <a:pt x="373" y="1263"/>
                  </a:lnTo>
                  <a:lnTo>
                    <a:pt x="382" y="1281"/>
                  </a:lnTo>
                  <a:lnTo>
                    <a:pt x="389" y="1291"/>
                  </a:lnTo>
                  <a:lnTo>
                    <a:pt x="398" y="1303"/>
                  </a:lnTo>
                  <a:lnTo>
                    <a:pt x="410" y="1316"/>
                  </a:lnTo>
                  <a:lnTo>
                    <a:pt x="424" y="1329"/>
                  </a:lnTo>
                  <a:lnTo>
                    <a:pt x="441" y="1342"/>
                  </a:lnTo>
                  <a:lnTo>
                    <a:pt x="460" y="1354"/>
                  </a:lnTo>
                  <a:lnTo>
                    <a:pt x="470" y="1360"/>
                  </a:lnTo>
                  <a:lnTo>
                    <a:pt x="482" y="1365"/>
                  </a:lnTo>
                  <a:lnTo>
                    <a:pt x="495" y="1370"/>
                  </a:lnTo>
                  <a:lnTo>
                    <a:pt x="508" y="1374"/>
                  </a:lnTo>
                  <a:lnTo>
                    <a:pt x="522" y="1377"/>
                  </a:lnTo>
                  <a:lnTo>
                    <a:pt x="537" y="1381"/>
                  </a:lnTo>
                  <a:lnTo>
                    <a:pt x="553" y="1383"/>
                  </a:lnTo>
                  <a:lnTo>
                    <a:pt x="570" y="1384"/>
                  </a:lnTo>
                  <a:lnTo>
                    <a:pt x="588" y="1385"/>
                  </a:lnTo>
                  <a:lnTo>
                    <a:pt x="607" y="1385"/>
                  </a:lnTo>
                  <a:lnTo>
                    <a:pt x="626" y="1384"/>
                  </a:lnTo>
                  <a:lnTo>
                    <a:pt x="647" y="1383"/>
                  </a:lnTo>
                  <a:lnTo>
                    <a:pt x="668" y="1381"/>
                  </a:lnTo>
                  <a:lnTo>
                    <a:pt x="689" y="1377"/>
                  </a:lnTo>
                  <a:lnTo>
                    <a:pt x="709" y="1373"/>
                  </a:lnTo>
                  <a:lnTo>
                    <a:pt x="728" y="1369"/>
                  </a:lnTo>
                  <a:lnTo>
                    <a:pt x="747" y="1363"/>
                  </a:lnTo>
                  <a:lnTo>
                    <a:pt x="765" y="1358"/>
                  </a:lnTo>
                  <a:lnTo>
                    <a:pt x="781" y="1352"/>
                  </a:lnTo>
                  <a:lnTo>
                    <a:pt x="798" y="1345"/>
                  </a:lnTo>
                  <a:lnTo>
                    <a:pt x="813" y="1340"/>
                  </a:lnTo>
                  <a:lnTo>
                    <a:pt x="827" y="1332"/>
                  </a:lnTo>
                  <a:lnTo>
                    <a:pt x="841" y="1325"/>
                  </a:lnTo>
                  <a:lnTo>
                    <a:pt x="854" y="1317"/>
                  </a:lnTo>
                  <a:lnTo>
                    <a:pt x="879" y="1301"/>
                  </a:lnTo>
                  <a:lnTo>
                    <a:pt x="900" y="1284"/>
                  </a:lnTo>
                  <a:lnTo>
                    <a:pt x="884" y="1290"/>
                  </a:lnTo>
                  <a:lnTo>
                    <a:pt x="867" y="1296"/>
                  </a:lnTo>
                  <a:lnTo>
                    <a:pt x="850" y="1302"/>
                  </a:lnTo>
                  <a:lnTo>
                    <a:pt x="831" y="1307"/>
                  </a:lnTo>
                  <a:lnTo>
                    <a:pt x="812" y="1311"/>
                  </a:lnTo>
                  <a:lnTo>
                    <a:pt x="792" y="1315"/>
                  </a:lnTo>
                  <a:lnTo>
                    <a:pt x="771" y="1318"/>
                  </a:lnTo>
                  <a:lnTo>
                    <a:pt x="749" y="1322"/>
                  </a:lnTo>
                  <a:close/>
                </a:path>
              </a:pathLst>
            </a:custGeom>
            <a:solidFill>
              <a:srgbClr val="8E3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1" name="Freeform 11"/>
            <p:cNvSpPr>
              <a:spLocks/>
            </p:cNvSpPr>
            <p:nvPr/>
          </p:nvSpPr>
          <p:spPr bwMode="auto">
            <a:xfrm>
              <a:off x="1655" y="850"/>
              <a:ext cx="150" cy="82"/>
            </a:xfrm>
            <a:custGeom>
              <a:avLst/>
              <a:gdLst>
                <a:gd name="T0" fmla="*/ 25 w 900"/>
                <a:gd name="T1" fmla="*/ 5 h 493"/>
                <a:gd name="T2" fmla="*/ 25 w 900"/>
                <a:gd name="T3" fmla="*/ 5 h 493"/>
                <a:gd name="T4" fmla="*/ 25 w 900"/>
                <a:gd name="T5" fmla="*/ 6 h 493"/>
                <a:gd name="T6" fmla="*/ 25 w 900"/>
                <a:gd name="T7" fmla="*/ 7 h 493"/>
                <a:gd name="T8" fmla="*/ 24 w 900"/>
                <a:gd name="T9" fmla="*/ 7 h 493"/>
                <a:gd name="T10" fmla="*/ 24 w 900"/>
                <a:gd name="T11" fmla="*/ 8 h 493"/>
                <a:gd name="T12" fmla="*/ 23 w 900"/>
                <a:gd name="T13" fmla="*/ 9 h 493"/>
                <a:gd name="T14" fmla="*/ 23 w 900"/>
                <a:gd name="T15" fmla="*/ 9 h 493"/>
                <a:gd name="T16" fmla="*/ 22 w 900"/>
                <a:gd name="T17" fmla="*/ 10 h 493"/>
                <a:gd name="T18" fmla="*/ 21 w 900"/>
                <a:gd name="T19" fmla="*/ 11 h 493"/>
                <a:gd name="T20" fmla="*/ 20 w 900"/>
                <a:gd name="T21" fmla="*/ 11 h 493"/>
                <a:gd name="T22" fmla="*/ 19 w 900"/>
                <a:gd name="T23" fmla="*/ 12 h 493"/>
                <a:gd name="T24" fmla="*/ 18 w 900"/>
                <a:gd name="T25" fmla="*/ 12 h 493"/>
                <a:gd name="T26" fmla="*/ 17 w 900"/>
                <a:gd name="T27" fmla="*/ 12 h 493"/>
                <a:gd name="T28" fmla="*/ 16 w 900"/>
                <a:gd name="T29" fmla="*/ 13 h 493"/>
                <a:gd name="T30" fmla="*/ 14 w 900"/>
                <a:gd name="T31" fmla="*/ 13 h 493"/>
                <a:gd name="T32" fmla="*/ 13 w 900"/>
                <a:gd name="T33" fmla="*/ 13 h 493"/>
                <a:gd name="T34" fmla="*/ 12 w 900"/>
                <a:gd name="T35" fmla="*/ 13 h 493"/>
                <a:gd name="T36" fmla="*/ 11 w 900"/>
                <a:gd name="T37" fmla="*/ 14 h 493"/>
                <a:gd name="T38" fmla="*/ 9 w 900"/>
                <a:gd name="T39" fmla="*/ 14 h 493"/>
                <a:gd name="T40" fmla="*/ 8 w 900"/>
                <a:gd name="T41" fmla="*/ 14 h 493"/>
                <a:gd name="T42" fmla="*/ 7 w 900"/>
                <a:gd name="T43" fmla="*/ 13 h 493"/>
                <a:gd name="T44" fmla="*/ 6 w 900"/>
                <a:gd name="T45" fmla="*/ 13 h 493"/>
                <a:gd name="T46" fmla="*/ 5 w 900"/>
                <a:gd name="T47" fmla="*/ 13 h 493"/>
                <a:gd name="T48" fmla="*/ 4 w 900"/>
                <a:gd name="T49" fmla="*/ 13 h 493"/>
                <a:gd name="T50" fmla="*/ 3 w 900"/>
                <a:gd name="T51" fmla="*/ 12 h 493"/>
                <a:gd name="T52" fmla="*/ 3 w 900"/>
                <a:gd name="T53" fmla="*/ 12 h 493"/>
                <a:gd name="T54" fmla="*/ 2 w 900"/>
                <a:gd name="T55" fmla="*/ 12 h 493"/>
                <a:gd name="T56" fmla="*/ 1 w 900"/>
                <a:gd name="T57" fmla="*/ 11 h 493"/>
                <a:gd name="T58" fmla="*/ 1 w 900"/>
                <a:gd name="T59" fmla="*/ 11 h 493"/>
                <a:gd name="T60" fmla="*/ 0 w 900"/>
                <a:gd name="T61" fmla="*/ 10 h 493"/>
                <a:gd name="T62" fmla="*/ 0 w 900"/>
                <a:gd name="T63" fmla="*/ 9 h 493"/>
                <a:gd name="T64" fmla="*/ 0 w 900"/>
                <a:gd name="T65" fmla="*/ 9 h 493"/>
                <a:gd name="T66" fmla="*/ 0 w 900"/>
                <a:gd name="T67" fmla="*/ 8 h 493"/>
                <a:gd name="T68" fmla="*/ 0 w 900"/>
                <a:gd name="T69" fmla="*/ 7 h 493"/>
                <a:gd name="T70" fmla="*/ 1 w 900"/>
                <a:gd name="T71" fmla="*/ 7 h 493"/>
                <a:gd name="T72" fmla="*/ 1 w 900"/>
                <a:gd name="T73" fmla="*/ 6 h 493"/>
                <a:gd name="T74" fmla="*/ 1 w 900"/>
                <a:gd name="T75" fmla="*/ 5 h 493"/>
                <a:gd name="T76" fmla="*/ 2 w 900"/>
                <a:gd name="T77" fmla="*/ 5 h 493"/>
                <a:gd name="T78" fmla="*/ 3 w 900"/>
                <a:gd name="T79" fmla="*/ 4 h 493"/>
                <a:gd name="T80" fmla="*/ 3 w 900"/>
                <a:gd name="T81" fmla="*/ 4 h 493"/>
                <a:gd name="T82" fmla="*/ 4 w 900"/>
                <a:gd name="T83" fmla="*/ 3 h 493"/>
                <a:gd name="T84" fmla="*/ 6 w 900"/>
                <a:gd name="T85" fmla="*/ 2 h 493"/>
                <a:gd name="T86" fmla="*/ 7 w 900"/>
                <a:gd name="T87" fmla="*/ 1 h 493"/>
                <a:gd name="T88" fmla="*/ 8 w 900"/>
                <a:gd name="T89" fmla="*/ 1 h 493"/>
                <a:gd name="T90" fmla="*/ 10 w 900"/>
                <a:gd name="T91" fmla="*/ 1 h 493"/>
                <a:gd name="T92" fmla="*/ 11 w 900"/>
                <a:gd name="T93" fmla="*/ 0 h 493"/>
                <a:gd name="T94" fmla="*/ 12 w 900"/>
                <a:gd name="T95" fmla="*/ 0 h 493"/>
                <a:gd name="T96" fmla="*/ 13 w 900"/>
                <a:gd name="T97" fmla="*/ 0 h 493"/>
                <a:gd name="T98" fmla="*/ 15 w 900"/>
                <a:gd name="T99" fmla="*/ 0 h 493"/>
                <a:gd name="T100" fmla="*/ 16 w 900"/>
                <a:gd name="T101" fmla="*/ 0 h 493"/>
                <a:gd name="T102" fmla="*/ 17 w 900"/>
                <a:gd name="T103" fmla="*/ 0 h 493"/>
                <a:gd name="T104" fmla="*/ 18 w 900"/>
                <a:gd name="T105" fmla="*/ 0 h 493"/>
                <a:gd name="T106" fmla="*/ 19 w 900"/>
                <a:gd name="T107" fmla="*/ 0 h 493"/>
                <a:gd name="T108" fmla="*/ 20 w 900"/>
                <a:gd name="T109" fmla="*/ 0 h 493"/>
                <a:gd name="T110" fmla="*/ 21 w 900"/>
                <a:gd name="T111" fmla="*/ 1 h 493"/>
                <a:gd name="T112" fmla="*/ 22 w 900"/>
                <a:gd name="T113" fmla="*/ 1 h 493"/>
                <a:gd name="T114" fmla="*/ 23 w 900"/>
                <a:gd name="T115" fmla="*/ 1 h 493"/>
                <a:gd name="T116" fmla="*/ 23 w 900"/>
                <a:gd name="T117" fmla="*/ 2 h 493"/>
                <a:gd name="T118" fmla="*/ 24 w 900"/>
                <a:gd name="T119" fmla="*/ 2 h 493"/>
                <a:gd name="T120" fmla="*/ 24 w 900"/>
                <a:gd name="T121" fmla="*/ 3 h 493"/>
                <a:gd name="T122" fmla="*/ 25 w 900"/>
                <a:gd name="T123" fmla="*/ 3 h 493"/>
                <a:gd name="T124" fmla="*/ 25 w 900"/>
                <a:gd name="T125" fmla="*/ 4 h 4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0"/>
                <a:gd name="T190" fmla="*/ 0 h 493"/>
                <a:gd name="T191" fmla="*/ 900 w 900"/>
                <a:gd name="T192" fmla="*/ 493 h 4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0" h="493">
                  <a:moveTo>
                    <a:pt x="898" y="164"/>
                  </a:moveTo>
                  <a:lnTo>
                    <a:pt x="900" y="176"/>
                  </a:lnTo>
                  <a:lnTo>
                    <a:pt x="900" y="187"/>
                  </a:lnTo>
                  <a:lnTo>
                    <a:pt x="899" y="199"/>
                  </a:lnTo>
                  <a:lnTo>
                    <a:pt x="898" y="212"/>
                  </a:lnTo>
                  <a:lnTo>
                    <a:pt x="895" y="224"/>
                  </a:lnTo>
                  <a:lnTo>
                    <a:pt x="891" y="236"/>
                  </a:lnTo>
                  <a:lnTo>
                    <a:pt x="886" y="249"/>
                  </a:lnTo>
                  <a:lnTo>
                    <a:pt x="880" y="260"/>
                  </a:lnTo>
                  <a:lnTo>
                    <a:pt x="873" y="272"/>
                  </a:lnTo>
                  <a:lnTo>
                    <a:pt x="865" y="284"/>
                  </a:lnTo>
                  <a:lnTo>
                    <a:pt x="856" y="296"/>
                  </a:lnTo>
                  <a:lnTo>
                    <a:pt x="846" y="308"/>
                  </a:lnTo>
                  <a:lnTo>
                    <a:pt x="836" y="318"/>
                  </a:lnTo>
                  <a:lnTo>
                    <a:pt x="824" y="330"/>
                  </a:lnTo>
                  <a:lnTo>
                    <a:pt x="811" y="341"/>
                  </a:lnTo>
                  <a:lnTo>
                    <a:pt x="798" y="351"/>
                  </a:lnTo>
                  <a:lnTo>
                    <a:pt x="784" y="362"/>
                  </a:lnTo>
                  <a:lnTo>
                    <a:pt x="768" y="372"/>
                  </a:lnTo>
                  <a:lnTo>
                    <a:pt x="753" y="383"/>
                  </a:lnTo>
                  <a:lnTo>
                    <a:pt x="737" y="392"/>
                  </a:lnTo>
                  <a:lnTo>
                    <a:pt x="719" y="402"/>
                  </a:lnTo>
                  <a:lnTo>
                    <a:pt x="701" y="410"/>
                  </a:lnTo>
                  <a:lnTo>
                    <a:pt x="684" y="419"/>
                  </a:lnTo>
                  <a:lnTo>
                    <a:pt x="665" y="428"/>
                  </a:lnTo>
                  <a:lnTo>
                    <a:pt x="645" y="436"/>
                  </a:lnTo>
                  <a:lnTo>
                    <a:pt x="625" y="443"/>
                  </a:lnTo>
                  <a:lnTo>
                    <a:pt x="604" y="450"/>
                  </a:lnTo>
                  <a:lnTo>
                    <a:pt x="582" y="457"/>
                  </a:lnTo>
                  <a:lnTo>
                    <a:pt x="561" y="463"/>
                  </a:lnTo>
                  <a:lnTo>
                    <a:pt x="539" y="469"/>
                  </a:lnTo>
                  <a:lnTo>
                    <a:pt x="516" y="474"/>
                  </a:lnTo>
                  <a:lnTo>
                    <a:pt x="494" y="478"/>
                  </a:lnTo>
                  <a:lnTo>
                    <a:pt x="470" y="482"/>
                  </a:lnTo>
                  <a:lnTo>
                    <a:pt x="447" y="485"/>
                  </a:lnTo>
                  <a:lnTo>
                    <a:pt x="424" y="488"/>
                  </a:lnTo>
                  <a:lnTo>
                    <a:pt x="402" y="490"/>
                  </a:lnTo>
                  <a:lnTo>
                    <a:pt x="380" y="491"/>
                  </a:lnTo>
                  <a:lnTo>
                    <a:pt x="358" y="493"/>
                  </a:lnTo>
                  <a:lnTo>
                    <a:pt x="336" y="493"/>
                  </a:lnTo>
                  <a:lnTo>
                    <a:pt x="316" y="493"/>
                  </a:lnTo>
                  <a:lnTo>
                    <a:pt x="295" y="491"/>
                  </a:lnTo>
                  <a:lnTo>
                    <a:pt x="275" y="490"/>
                  </a:lnTo>
                  <a:lnTo>
                    <a:pt x="255" y="488"/>
                  </a:lnTo>
                  <a:lnTo>
                    <a:pt x="235" y="485"/>
                  </a:lnTo>
                  <a:lnTo>
                    <a:pt x="217" y="482"/>
                  </a:lnTo>
                  <a:lnTo>
                    <a:pt x="198" y="478"/>
                  </a:lnTo>
                  <a:lnTo>
                    <a:pt x="181" y="474"/>
                  </a:lnTo>
                  <a:lnTo>
                    <a:pt x="164" y="469"/>
                  </a:lnTo>
                  <a:lnTo>
                    <a:pt x="148" y="463"/>
                  </a:lnTo>
                  <a:lnTo>
                    <a:pt x="132" y="458"/>
                  </a:lnTo>
                  <a:lnTo>
                    <a:pt x="117" y="451"/>
                  </a:lnTo>
                  <a:lnTo>
                    <a:pt x="103" y="444"/>
                  </a:lnTo>
                  <a:lnTo>
                    <a:pt x="89" y="437"/>
                  </a:lnTo>
                  <a:lnTo>
                    <a:pt x="77" y="430"/>
                  </a:lnTo>
                  <a:lnTo>
                    <a:pt x="65" y="422"/>
                  </a:lnTo>
                  <a:lnTo>
                    <a:pt x="55" y="414"/>
                  </a:lnTo>
                  <a:lnTo>
                    <a:pt x="44" y="404"/>
                  </a:lnTo>
                  <a:lnTo>
                    <a:pt x="35" y="395"/>
                  </a:lnTo>
                  <a:lnTo>
                    <a:pt x="27" y="384"/>
                  </a:lnTo>
                  <a:lnTo>
                    <a:pt x="20" y="375"/>
                  </a:lnTo>
                  <a:lnTo>
                    <a:pt x="13" y="364"/>
                  </a:lnTo>
                  <a:lnTo>
                    <a:pt x="9" y="352"/>
                  </a:lnTo>
                  <a:lnTo>
                    <a:pt x="5" y="342"/>
                  </a:lnTo>
                  <a:lnTo>
                    <a:pt x="3" y="329"/>
                  </a:lnTo>
                  <a:lnTo>
                    <a:pt x="0" y="317"/>
                  </a:lnTo>
                  <a:lnTo>
                    <a:pt x="0" y="305"/>
                  </a:lnTo>
                  <a:lnTo>
                    <a:pt x="0" y="293"/>
                  </a:lnTo>
                  <a:lnTo>
                    <a:pt x="3" y="280"/>
                  </a:lnTo>
                  <a:lnTo>
                    <a:pt x="5" y="269"/>
                  </a:lnTo>
                  <a:lnTo>
                    <a:pt x="10" y="257"/>
                  </a:lnTo>
                  <a:lnTo>
                    <a:pt x="15" y="245"/>
                  </a:lnTo>
                  <a:lnTo>
                    <a:pt x="20" y="232"/>
                  </a:lnTo>
                  <a:lnTo>
                    <a:pt x="27" y="220"/>
                  </a:lnTo>
                  <a:lnTo>
                    <a:pt x="36" y="209"/>
                  </a:lnTo>
                  <a:lnTo>
                    <a:pt x="45" y="197"/>
                  </a:lnTo>
                  <a:lnTo>
                    <a:pt x="55" y="185"/>
                  </a:lnTo>
                  <a:lnTo>
                    <a:pt x="65" y="174"/>
                  </a:lnTo>
                  <a:lnTo>
                    <a:pt x="77" y="163"/>
                  </a:lnTo>
                  <a:lnTo>
                    <a:pt x="90" y="152"/>
                  </a:lnTo>
                  <a:lnTo>
                    <a:pt x="103" y="141"/>
                  </a:lnTo>
                  <a:lnTo>
                    <a:pt x="117" y="131"/>
                  </a:lnTo>
                  <a:lnTo>
                    <a:pt x="132" y="120"/>
                  </a:lnTo>
                  <a:lnTo>
                    <a:pt x="148" y="111"/>
                  </a:lnTo>
                  <a:lnTo>
                    <a:pt x="164" y="100"/>
                  </a:lnTo>
                  <a:lnTo>
                    <a:pt x="199" y="82"/>
                  </a:lnTo>
                  <a:lnTo>
                    <a:pt x="236" y="65"/>
                  </a:lnTo>
                  <a:lnTo>
                    <a:pt x="256" y="57"/>
                  </a:lnTo>
                  <a:lnTo>
                    <a:pt x="276" y="49"/>
                  </a:lnTo>
                  <a:lnTo>
                    <a:pt x="296" y="42"/>
                  </a:lnTo>
                  <a:lnTo>
                    <a:pt x="318" y="37"/>
                  </a:lnTo>
                  <a:lnTo>
                    <a:pt x="340" y="29"/>
                  </a:lnTo>
                  <a:lnTo>
                    <a:pt x="362" y="25"/>
                  </a:lnTo>
                  <a:lnTo>
                    <a:pt x="384" y="19"/>
                  </a:lnTo>
                  <a:lnTo>
                    <a:pt x="408" y="14"/>
                  </a:lnTo>
                  <a:lnTo>
                    <a:pt x="430" y="11"/>
                  </a:lnTo>
                  <a:lnTo>
                    <a:pt x="454" y="7"/>
                  </a:lnTo>
                  <a:lnTo>
                    <a:pt x="476" y="5"/>
                  </a:lnTo>
                  <a:lnTo>
                    <a:pt x="499" y="2"/>
                  </a:lnTo>
                  <a:lnTo>
                    <a:pt x="521" y="1"/>
                  </a:lnTo>
                  <a:lnTo>
                    <a:pt x="542" y="0"/>
                  </a:lnTo>
                  <a:lnTo>
                    <a:pt x="565" y="0"/>
                  </a:lnTo>
                  <a:lnTo>
                    <a:pt x="586" y="0"/>
                  </a:lnTo>
                  <a:lnTo>
                    <a:pt x="606" y="1"/>
                  </a:lnTo>
                  <a:lnTo>
                    <a:pt x="626" y="4"/>
                  </a:lnTo>
                  <a:lnTo>
                    <a:pt x="646" y="5"/>
                  </a:lnTo>
                  <a:lnTo>
                    <a:pt x="665" y="8"/>
                  </a:lnTo>
                  <a:lnTo>
                    <a:pt x="684" y="11"/>
                  </a:lnTo>
                  <a:lnTo>
                    <a:pt x="702" y="14"/>
                  </a:lnTo>
                  <a:lnTo>
                    <a:pt x="720" y="19"/>
                  </a:lnTo>
                  <a:lnTo>
                    <a:pt x="737" y="24"/>
                  </a:lnTo>
                  <a:lnTo>
                    <a:pt x="753" y="29"/>
                  </a:lnTo>
                  <a:lnTo>
                    <a:pt x="768" y="35"/>
                  </a:lnTo>
                  <a:lnTo>
                    <a:pt x="784" y="41"/>
                  </a:lnTo>
                  <a:lnTo>
                    <a:pt x="798" y="48"/>
                  </a:lnTo>
                  <a:lnTo>
                    <a:pt x="811" y="55"/>
                  </a:lnTo>
                  <a:lnTo>
                    <a:pt x="824" y="62"/>
                  </a:lnTo>
                  <a:lnTo>
                    <a:pt x="836" y="71"/>
                  </a:lnTo>
                  <a:lnTo>
                    <a:pt x="846" y="80"/>
                  </a:lnTo>
                  <a:lnTo>
                    <a:pt x="857" y="88"/>
                  </a:lnTo>
                  <a:lnTo>
                    <a:pt x="865" y="98"/>
                  </a:lnTo>
                  <a:lnTo>
                    <a:pt x="873" y="108"/>
                  </a:lnTo>
                  <a:lnTo>
                    <a:pt x="880" y="118"/>
                  </a:lnTo>
                  <a:lnTo>
                    <a:pt x="886" y="128"/>
                  </a:lnTo>
                  <a:lnTo>
                    <a:pt x="892" y="140"/>
                  </a:lnTo>
                  <a:lnTo>
                    <a:pt x="896" y="152"/>
                  </a:lnTo>
                  <a:lnTo>
                    <a:pt x="898" y="164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2" name="Freeform 12"/>
            <p:cNvSpPr>
              <a:spLocks/>
            </p:cNvSpPr>
            <p:nvPr/>
          </p:nvSpPr>
          <p:spPr bwMode="auto">
            <a:xfrm>
              <a:off x="1781" y="1064"/>
              <a:ext cx="82" cy="70"/>
            </a:xfrm>
            <a:custGeom>
              <a:avLst/>
              <a:gdLst>
                <a:gd name="T0" fmla="*/ 11 w 487"/>
                <a:gd name="T1" fmla="*/ 0 h 416"/>
                <a:gd name="T2" fmla="*/ 11 w 487"/>
                <a:gd name="T3" fmla="*/ 1 h 416"/>
                <a:gd name="T4" fmla="*/ 10 w 487"/>
                <a:gd name="T5" fmla="*/ 2 h 416"/>
                <a:gd name="T6" fmla="*/ 10 w 487"/>
                <a:gd name="T7" fmla="*/ 3 h 416"/>
                <a:gd name="T8" fmla="*/ 9 w 487"/>
                <a:gd name="T9" fmla="*/ 4 h 416"/>
                <a:gd name="T10" fmla="*/ 9 w 487"/>
                <a:gd name="T11" fmla="*/ 5 h 416"/>
                <a:gd name="T12" fmla="*/ 8 w 487"/>
                <a:gd name="T13" fmla="*/ 6 h 416"/>
                <a:gd name="T14" fmla="*/ 7 w 487"/>
                <a:gd name="T15" fmla="*/ 6 h 416"/>
                <a:gd name="T16" fmla="*/ 6 w 487"/>
                <a:gd name="T17" fmla="*/ 7 h 416"/>
                <a:gd name="T18" fmla="*/ 6 w 487"/>
                <a:gd name="T19" fmla="*/ 8 h 416"/>
                <a:gd name="T20" fmla="*/ 5 w 487"/>
                <a:gd name="T21" fmla="*/ 8 h 416"/>
                <a:gd name="T22" fmla="*/ 4 w 487"/>
                <a:gd name="T23" fmla="*/ 9 h 416"/>
                <a:gd name="T24" fmla="*/ 3 w 487"/>
                <a:gd name="T25" fmla="*/ 9 h 416"/>
                <a:gd name="T26" fmla="*/ 2 w 487"/>
                <a:gd name="T27" fmla="*/ 9 h 416"/>
                <a:gd name="T28" fmla="*/ 1 w 487"/>
                <a:gd name="T29" fmla="*/ 9 h 416"/>
                <a:gd name="T30" fmla="*/ 1 w 487"/>
                <a:gd name="T31" fmla="*/ 10 h 416"/>
                <a:gd name="T32" fmla="*/ 0 w 487"/>
                <a:gd name="T33" fmla="*/ 10 h 416"/>
                <a:gd name="T34" fmla="*/ 0 w 487"/>
                <a:gd name="T35" fmla="*/ 10 h 416"/>
                <a:gd name="T36" fmla="*/ 0 w 487"/>
                <a:gd name="T37" fmla="*/ 11 h 416"/>
                <a:gd name="T38" fmla="*/ 1 w 487"/>
                <a:gd name="T39" fmla="*/ 11 h 416"/>
                <a:gd name="T40" fmla="*/ 1 w 487"/>
                <a:gd name="T41" fmla="*/ 11 h 416"/>
                <a:gd name="T42" fmla="*/ 2 w 487"/>
                <a:gd name="T43" fmla="*/ 12 h 416"/>
                <a:gd name="T44" fmla="*/ 3 w 487"/>
                <a:gd name="T45" fmla="*/ 12 h 416"/>
                <a:gd name="T46" fmla="*/ 4 w 487"/>
                <a:gd name="T47" fmla="*/ 12 h 416"/>
                <a:gd name="T48" fmla="*/ 4 w 487"/>
                <a:gd name="T49" fmla="*/ 12 h 416"/>
                <a:gd name="T50" fmla="*/ 5 w 487"/>
                <a:gd name="T51" fmla="*/ 11 h 416"/>
                <a:gd name="T52" fmla="*/ 6 w 487"/>
                <a:gd name="T53" fmla="*/ 11 h 416"/>
                <a:gd name="T54" fmla="*/ 7 w 487"/>
                <a:gd name="T55" fmla="*/ 11 h 416"/>
                <a:gd name="T56" fmla="*/ 9 w 487"/>
                <a:gd name="T57" fmla="*/ 10 h 416"/>
                <a:gd name="T58" fmla="*/ 10 w 487"/>
                <a:gd name="T59" fmla="*/ 9 h 416"/>
                <a:gd name="T60" fmla="*/ 11 w 487"/>
                <a:gd name="T61" fmla="*/ 8 h 416"/>
                <a:gd name="T62" fmla="*/ 12 w 487"/>
                <a:gd name="T63" fmla="*/ 6 h 416"/>
                <a:gd name="T64" fmla="*/ 13 w 487"/>
                <a:gd name="T65" fmla="*/ 5 h 416"/>
                <a:gd name="T66" fmla="*/ 13 w 487"/>
                <a:gd name="T67" fmla="*/ 4 h 416"/>
                <a:gd name="T68" fmla="*/ 14 w 487"/>
                <a:gd name="T69" fmla="*/ 3 h 416"/>
                <a:gd name="T70" fmla="*/ 14 w 487"/>
                <a:gd name="T71" fmla="*/ 2 h 416"/>
                <a:gd name="T72" fmla="*/ 14 w 487"/>
                <a:gd name="T73" fmla="*/ 2 h 416"/>
                <a:gd name="T74" fmla="*/ 13 w 487"/>
                <a:gd name="T75" fmla="*/ 1 h 416"/>
                <a:gd name="T76" fmla="*/ 13 w 487"/>
                <a:gd name="T77" fmla="*/ 1 h 416"/>
                <a:gd name="T78" fmla="*/ 13 w 487"/>
                <a:gd name="T79" fmla="*/ 0 h 416"/>
                <a:gd name="T80" fmla="*/ 12 w 487"/>
                <a:gd name="T81" fmla="*/ 0 h 416"/>
                <a:gd name="T82" fmla="*/ 12 w 487"/>
                <a:gd name="T83" fmla="*/ 0 h 4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7"/>
                <a:gd name="T127" fmla="*/ 0 h 416"/>
                <a:gd name="T128" fmla="*/ 487 w 487"/>
                <a:gd name="T129" fmla="*/ 416 h 4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7" h="416">
                  <a:moveTo>
                    <a:pt x="412" y="4"/>
                  </a:moveTo>
                  <a:lnTo>
                    <a:pt x="404" y="9"/>
                  </a:lnTo>
                  <a:lnTo>
                    <a:pt x="397" y="16"/>
                  </a:lnTo>
                  <a:lnTo>
                    <a:pt x="390" y="23"/>
                  </a:lnTo>
                  <a:lnTo>
                    <a:pt x="383" y="32"/>
                  </a:lnTo>
                  <a:lnTo>
                    <a:pt x="368" y="53"/>
                  </a:lnTo>
                  <a:lnTo>
                    <a:pt x="357" y="78"/>
                  </a:lnTo>
                  <a:lnTo>
                    <a:pt x="344" y="103"/>
                  </a:lnTo>
                  <a:lnTo>
                    <a:pt x="333" y="127"/>
                  </a:lnTo>
                  <a:lnTo>
                    <a:pt x="322" y="147"/>
                  </a:lnTo>
                  <a:lnTo>
                    <a:pt x="313" y="163"/>
                  </a:lnTo>
                  <a:lnTo>
                    <a:pt x="301" y="176"/>
                  </a:lnTo>
                  <a:lnTo>
                    <a:pt x="291" y="190"/>
                  </a:lnTo>
                  <a:lnTo>
                    <a:pt x="279" y="203"/>
                  </a:lnTo>
                  <a:lnTo>
                    <a:pt x="267" y="215"/>
                  </a:lnTo>
                  <a:lnTo>
                    <a:pt x="254" y="228"/>
                  </a:lnTo>
                  <a:lnTo>
                    <a:pt x="241" y="238"/>
                  </a:lnTo>
                  <a:lnTo>
                    <a:pt x="227" y="250"/>
                  </a:lnTo>
                  <a:lnTo>
                    <a:pt x="213" y="261"/>
                  </a:lnTo>
                  <a:lnTo>
                    <a:pt x="199" y="270"/>
                  </a:lnTo>
                  <a:lnTo>
                    <a:pt x="183" y="280"/>
                  </a:lnTo>
                  <a:lnTo>
                    <a:pt x="168" y="289"/>
                  </a:lnTo>
                  <a:lnTo>
                    <a:pt x="153" y="296"/>
                  </a:lnTo>
                  <a:lnTo>
                    <a:pt x="136" y="303"/>
                  </a:lnTo>
                  <a:lnTo>
                    <a:pt x="119" y="310"/>
                  </a:lnTo>
                  <a:lnTo>
                    <a:pt x="102" y="316"/>
                  </a:lnTo>
                  <a:lnTo>
                    <a:pt x="85" y="321"/>
                  </a:lnTo>
                  <a:lnTo>
                    <a:pt x="68" y="326"/>
                  </a:lnTo>
                  <a:lnTo>
                    <a:pt x="54" y="330"/>
                  </a:lnTo>
                  <a:lnTo>
                    <a:pt x="41" y="334"/>
                  </a:lnTo>
                  <a:lnTo>
                    <a:pt x="29" y="340"/>
                  </a:lnTo>
                  <a:lnTo>
                    <a:pt x="20" y="345"/>
                  </a:lnTo>
                  <a:lnTo>
                    <a:pt x="11" y="349"/>
                  </a:lnTo>
                  <a:lnTo>
                    <a:pt x="6" y="355"/>
                  </a:lnTo>
                  <a:lnTo>
                    <a:pt x="1" y="360"/>
                  </a:lnTo>
                  <a:lnTo>
                    <a:pt x="0" y="366"/>
                  </a:lnTo>
                  <a:lnTo>
                    <a:pt x="0" y="372"/>
                  </a:lnTo>
                  <a:lnTo>
                    <a:pt x="2" y="378"/>
                  </a:lnTo>
                  <a:lnTo>
                    <a:pt x="8" y="383"/>
                  </a:lnTo>
                  <a:lnTo>
                    <a:pt x="15" y="389"/>
                  </a:lnTo>
                  <a:lnTo>
                    <a:pt x="26" y="395"/>
                  </a:lnTo>
                  <a:lnTo>
                    <a:pt x="39" y="401"/>
                  </a:lnTo>
                  <a:lnTo>
                    <a:pt x="55" y="407"/>
                  </a:lnTo>
                  <a:lnTo>
                    <a:pt x="69" y="411"/>
                  </a:lnTo>
                  <a:lnTo>
                    <a:pt x="83" y="414"/>
                  </a:lnTo>
                  <a:lnTo>
                    <a:pt x="97" y="415"/>
                  </a:lnTo>
                  <a:lnTo>
                    <a:pt x="112" y="416"/>
                  </a:lnTo>
                  <a:lnTo>
                    <a:pt x="126" y="416"/>
                  </a:lnTo>
                  <a:lnTo>
                    <a:pt x="140" y="415"/>
                  </a:lnTo>
                  <a:lnTo>
                    <a:pt x="154" y="414"/>
                  </a:lnTo>
                  <a:lnTo>
                    <a:pt x="168" y="411"/>
                  </a:lnTo>
                  <a:lnTo>
                    <a:pt x="181" y="407"/>
                  </a:lnTo>
                  <a:lnTo>
                    <a:pt x="195" y="403"/>
                  </a:lnTo>
                  <a:lnTo>
                    <a:pt x="209" y="398"/>
                  </a:lnTo>
                  <a:lnTo>
                    <a:pt x="224" y="392"/>
                  </a:lnTo>
                  <a:lnTo>
                    <a:pt x="251" y="379"/>
                  </a:lnTo>
                  <a:lnTo>
                    <a:pt x="278" y="363"/>
                  </a:lnTo>
                  <a:lnTo>
                    <a:pt x="302" y="347"/>
                  </a:lnTo>
                  <a:lnTo>
                    <a:pt x="327" y="328"/>
                  </a:lnTo>
                  <a:lnTo>
                    <a:pt x="351" y="308"/>
                  </a:lnTo>
                  <a:lnTo>
                    <a:pt x="372" y="288"/>
                  </a:lnTo>
                  <a:lnTo>
                    <a:pt x="392" y="267"/>
                  </a:lnTo>
                  <a:lnTo>
                    <a:pt x="410" y="247"/>
                  </a:lnTo>
                  <a:lnTo>
                    <a:pt x="426" y="226"/>
                  </a:lnTo>
                  <a:lnTo>
                    <a:pt x="440" y="205"/>
                  </a:lnTo>
                  <a:lnTo>
                    <a:pt x="451" y="188"/>
                  </a:lnTo>
                  <a:lnTo>
                    <a:pt x="463" y="167"/>
                  </a:lnTo>
                  <a:lnTo>
                    <a:pt x="473" y="144"/>
                  </a:lnTo>
                  <a:lnTo>
                    <a:pt x="480" y="122"/>
                  </a:lnTo>
                  <a:lnTo>
                    <a:pt x="484" y="110"/>
                  </a:lnTo>
                  <a:lnTo>
                    <a:pt x="486" y="98"/>
                  </a:lnTo>
                  <a:lnTo>
                    <a:pt x="487" y="86"/>
                  </a:lnTo>
                  <a:lnTo>
                    <a:pt x="486" y="75"/>
                  </a:lnTo>
                  <a:lnTo>
                    <a:pt x="485" y="64"/>
                  </a:lnTo>
                  <a:lnTo>
                    <a:pt x="483" y="52"/>
                  </a:lnTo>
                  <a:lnTo>
                    <a:pt x="478" y="42"/>
                  </a:lnTo>
                  <a:lnTo>
                    <a:pt x="472" y="32"/>
                  </a:lnTo>
                  <a:lnTo>
                    <a:pt x="464" y="22"/>
                  </a:lnTo>
                  <a:lnTo>
                    <a:pt x="456" y="15"/>
                  </a:lnTo>
                  <a:lnTo>
                    <a:pt x="447" y="8"/>
                  </a:lnTo>
                  <a:lnTo>
                    <a:pt x="440" y="4"/>
                  </a:lnTo>
                  <a:lnTo>
                    <a:pt x="433" y="2"/>
                  </a:lnTo>
                  <a:lnTo>
                    <a:pt x="426" y="0"/>
                  </a:lnTo>
                  <a:lnTo>
                    <a:pt x="419" y="2"/>
                  </a:lnTo>
                  <a:lnTo>
                    <a:pt x="412" y="4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3" name="Freeform 13"/>
            <p:cNvSpPr>
              <a:spLocks/>
            </p:cNvSpPr>
            <p:nvPr/>
          </p:nvSpPr>
          <p:spPr bwMode="auto">
            <a:xfrm>
              <a:off x="1760" y="948"/>
              <a:ext cx="42" cy="137"/>
            </a:xfrm>
            <a:custGeom>
              <a:avLst/>
              <a:gdLst>
                <a:gd name="T0" fmla="*/ 0 w 246"/>
                <a:gd name="T1" fmla="*/ 2 h 824"/>
                <a:gd name="T2" fmla="*/ 4 w 246"/>
                <a:gd name="T3" fmla="*/ 23 h 824"/>
                <a:gd name="T4" fmla="*/ 4 w 246"/>
                <a:gd name="T5" fmla="*/ 23 h 824"/>
                <a:gd name="T6" fmla="*/ 5 w 246"/>
                <a:gd name="T7" fmla="*/ 23 h 824"/>
                <a:gd name="T8" fmla="*/ 5 w 246"/>
                <a:gd name="T9" fmla="*/ 23 h 824"/>
                <a:gd name="T10" fmla="*/ 5 w 246"/>
                <a:gd name="T11" fmla="*/ 23 h 824"/>
                <a:gd name="T12" fmla="*/ 5 w 246"/>
                <a:gd name="T13" fmla="*/ 23 h 824"/>
                <a:gd name="T14" fmla="*/ 6 w 246"/>
                <a:gd name="T15" fmla="*/ 23 h 824"/>
                <a:gd name="T16" fmla="*/ 6 w 246"/>
                <a:gd name="T17" fmla="*/ 23 h 824"/>
                <a:gd name="T18" fmla="*/ 6 w 246"/>
                <a:gd name="T19" fmla="*/ 22 h 824"/>
                <a:gd name="T20" fmla="*/ 6 w 246"/>
                <a:gd name="T21" fmla="*/ 22 h 824"/>
                <a:gd name="T22" fmla="*/ 6 w 246"/>
                <a:gd name="T23" fmla="*/ 22 h 824"/>
                <a:gd name="T24" fmla="*/ 7 w 246"/>
                <a:gd name="T25" fmla="*/ 22 h 824"/>
                <a:gd name="T26" fmla="*/ 7 w 246"/>
                <a:gd name="T27" fmla="*/ 22 h 824"/>
                <a:gd name="T28" fmla="*/ 7 w 246"/>
                <a:gd name="T29" fmla="*/ 21 h 824"/>
                <a:gd name="T30" fmla="*/ 7 w 246"/>
                <a:gd name="T31" fmla="*/ 21 h 824"/>
                <a:gd name="T32" fmla="*/ 7 w 246"/>
                <a:gd name="T33" fmla="*/ 21 h 824"/>
                <a:gd name="T34" fmla="*/ 7 w 246"/>
                <a:gd name="T35" fmla="*/ 21 h 824"/>
                <a:gd name="T36" fmla="*/ 7 w 246"/>
                <a:gd name="T37" fmla="*/ 20 h 824"/>
                <a:gd name="T38" fmla="*/ 7 w 246"/>
                <a:gd name="T39" fmla="*/ 20 h 824"/>
                <a:gd name="T40" fmla="*/ 7 w 246"/>
                <a:gd name="T41" fmla="*/ 20 h 824"/>
                <a:gd name="T42" fmla="*/ 7 w 246"/>
                <a:gd name="T43" fmla="*/ 19 h 824"/>
                <a:gd name="T44" fmla="*/ 4 w 246"/>
                <a:gd name="T45" fmla="*/ 0 h 824"/>
                <a:gd name="T46" fmla="*/ 0 w 246"/>
                <a:gd name="T47" fmla="*/ 2 h 8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6"/>
                <a:gd name="T73" fmla="*/ 0 h 824"/>
                <a:gd name="T74" fmla="*/ 246 w 246"/>
                <a:gd name="T75" fmla="*/ 824 h 8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6" h="824">
                  <a:moveTo>
                    <a:pt x="0" y="82"/>
                  </a:moveTo>
                  <a:lnTo>
                    <a:pt x="144" y="820"/>
                  </a:lnTo>
                  <a:lnTo>
                    <a:pt x="148" y="821"/>
                  </a:lnTo>
                  <a:lnTo>
                    <a:pt x="159" y="823"/>
                  </a:lnTo>
                  <a:lnTo>
                    <a:pt x="167" y="824"/>
                  </a:lnTo>
                  <a:lnTo>
                    <a:pt x="175" y="824"/>
                  </a:lnTo>
                  <a:lnTo>
                    <a:pt x="185" y="822"/>
                  </a:lnTo>
                  <a:lnTo>
                    <a:pt x="194" y="820"/>
                  </a:lnTo>
                  <a:lnTo>
                    <a:pt x="204" y="815"/>
                  </a:lnTo>
                  <a:lnTo>
                    <a:pt x="213" y="808"/>
                  </a:lnTo>
                  <a:lnTo>
                    <a:pt x="218" y="803"/>
                  </a:lnTo>
                  <a:lnTo>
                    <a:pt x="222" y="797"/>
                  </a:lnTo>
                  <a:lnTo>
                    <a:pt x="226" y="791"/>
                  </a:lnTo>
                  <a:lnTo>
                    <a:pt x="230" y="785"/>
                  </a:lnTo>
                  <a:lnTo>
                    <a:pt x="233" y="777"/>
                  </a:lnTo>
                  <a:lnTo>
                    <a:pt x="237" y="769"/>
                  </a:lnTo>
                  <a:lnTo>
                    <a:pt x="239" y="760"/>
                  </a:lnTo>
                  <a:lnTo>
                    <a:pt x="241" y="749"/>
                  </a:lnTo>
                  <a:lnTo>
                    <a:pt x="244" y="737"/>
                  </a:lnTo>
                  <a:lnTo>
                    <a:pt x="245" y="725"/>
                  </a:lnTo>
                  <a:lnTo>
                    <a:pt x="246" y="711"/>
                  </a:lnTo>
                  <a:lnTo>
                    <a:pt x="246" y="697"/>
                  </a:lnTo>
                  <a:lnTo>
                    <a:pt x="144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1401763" y="1981200"/>
            <a:ext cx="287496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marL="285750" indent="-285750" latinLnBrk="0">
              <a:spcBef>
                <a:spcPct val="0"/>
              </a:spcBef>
              <a:buClrTx/>
            </a:pPr>
            <a:r>
              <a:rPr kumimoji="0" lang="ko-KR" altLang="en-US" sz="1600" dirty="0">
                <a:solidFill>
                  <a:schemeClr val="tx2"/>
                </a:solidFill>
                <a:latin typeface="굴림" pitchFamily="50" charset="-127"/>
              </a:rPr>
              <a:t>포인터의 개념을 이해한다</a:t>
            </a:r>
            <a:r>
              <a:rPr kumimoji="0" lang="en-US" altLang="ko-KR" sz="1600" dirty="0">
                <a:solidFill>
                  <a:schemeClr val="tx2"/>
                </a:solidFill>
                <a:latin typeface="굴림" pitchFamily="50" charset="-127"/>
              </a:rPr>
              <a:t>.</a:t>
            </a:r>
          </a:p>
          <a:p>
            <a:pPr marL="285750" indent="-285750" latinLnBrk="0">
              <a:spcBef>
                <a:spcPct val="0"/>
              </a:spcBef>
              <a:buClrTx/>
            </a:pPr>
            <a:r>
              <a:rPr kumimoji="0" lang="ko-KR" altLang="en-US" sz="1600" dirty="0">
                <a:solidFill>
                  <a:schemeClr val="tx2"/>
                </a:solidFill>
                <a:latin typeface="굴림" pitchFamily="50" charset="-127"/>
              </a:rPr>
              <a:t>포인터 선언 및 초기화 과정을 이해한다</a:t>
            </a:r>
            <a:r>
              <a:rPr kumimoji="0" lang="en-US" altLang="ko-KR" sz="1600" dirty="0">
                <a:solidFill>
                  <a:schemeClr val="tx2"/>
                </a:solidFill>
                <a:latin typeface="굴림" pitchFamily="50" charset="-127"/>
              </a:rPr>
              <a:t>.</a:t>
            </a:r>
          </a:p>
          <a:p>
            <a:pPr marL="285750" indent="-285750" latinLnBrk="0">
              <a:spcBef>
                <a:spcPct val="0"/>
              </a:spcBef>
              <a:buClrTx/>
            </a:pPr>
            <a:r>
              <a:rPr kumimoji="0" lang="ko-KR" altLang="en-US" sz="1600" dirty="0">
                <a:solidFill>
                  <a:schemeClr val="tx2"/>
                </a:solidFill>
                <a:latin typeface="굴림" pitchFamily="50" charset="-127"/>
              </a:rPr>
              <a:t>포인터의 연산의 특수성을 이해한다</a:t>
            </a:r>
            <a:r>
              <a:rPr kumimoji="0" lang="en-US" altLang="ko-KR" sz="1600" dirty="0">
                <a:solidFill>
                  <a:schemeClr val="tx2"/>
                </a:solidFill>
                <a:latin typeface="굴림" pitchFamily="50" charset="-127"/>
              </a:rPr>
              <a:t>. </a:t>
            </a:r>
          </a:p>
          <a:p>
            <a:pPr marL="285750" indent="-285750" latinLnBrk="0">
              <a:spcBef>
                <a:spcPct val="0"/>
              </a:spcBef>
              <a:buClrTx/>
            </a:pPr>
            <a:r>
              <a:rPr kumimoji="0" lang="ko-KR" altLang="en-US" sz="1600" dirty="0">
                <a:solidFill>
                  <a:schemeClr val="tx2"/>
                </a:solidFill>
                <a:latin typeface="굴림" pitchFamily="50" charset="-127"/>
              </a:rPr>
              <a:t>포인터와 배열의 관계를 이해한다</a:t>
            </a:r>
            <a:r>
              <a:rPr kumimoji="0" lang="en-US" altLang="ko-KR" sz="1600" dirty="0">
                <a:solidFill>
                  <a:schemeClr val="tx2"/>
                </a:solidFill>
                <a:latin typeface="굴림" pitchFamily="50" charset="-127"/>
              </a:rPr>
              <a:t>. </a:t>
            </a:r>
          </a:p>
          <a:p>
            <a:pPr marL="285750" indent="-285750" latinLnBrk="0">
              <a:spcBef>
                <a:spcPct val="0"/>
              </a:spcBef>
              <a:buClrTx/>
            </a:pPr>
            <a:r>
              <a:rPr kumimoji="0" lang="ko-KR" altLang="en-US" sz="1600" dirty="0">
                <a:solidFill>
                  <a:schemeClr val="tx2"/>
                </a:solidFill>
                <a:latin typeface="굴림" pitchFamily="50" charset="-127"/>
              </a:rPr>
              <a:t>포인터를 이용한 참조에 의한 호출을 이해한다</a:t>
            </a:r>
            <a:r>
              <a:rPr kumimoji="0" lang="en-US" altLang="ko-KR" sz="1600" dirty="0">
                <a:solidFill>
                  <a:schemeClr val="tx2"/>
                </a:solidFill>
                <a:latin typeface="굴림" pitchFamily="50" charset="-127"/>
              </a:rPr>
              <a:t>.</a:t>
            </a:r>
            <a:endParaRPr kumimoji="0" lang="ko-KR" altLang="en-US" sz="1600" dirty="0">
              <a:latin typeface="굴림" pitchFamily="50" charset="-127"/>
            </a:endParaRPr>
          </a:p>
        </p:txBody>
      </p:sp>
      <p:grpSp>
        <p:nvGrpSpPr>
          <p:cNvPr id="3077" name="Group 15"/>
          <p:cNvGrpSpPr>
            <a:grpSpLocks/>
          </p:cNvGrpSpPr>
          <p:nvPr/>
        </p:nvGrpSpPr>
        <p:grpSpPr bwMode="auto">
          <a:xfrm>
            <a:off x="5781675" y="4246563"/>
            <a:ext cx="1589088" cy="1616075"/>
            <a:chOff x="3208" y="1586"/>
            <a:chExt cx="1395" cy="1617"/>
          </a:xfrm>
        </p:grpSpPr>
        <p:sp>
          <p:nvSpPr>
            <p:cNvPr id="3081" name="Freeform 16"/>
            <p:cNvSpPr>
              <a:spLocks/>
            </p:cNvSpPr>
            <p:nvPr/>
          </p:nvSpPr>
          <p:spPr bwMode="auto">
            <a:xfrm>
              <a:off x="3244" y="1638"/>
              <a:ext cx="50" cy="100"/>
            </a:xfrm>
            <a:custGeom>
              <a:avLst/>
              <a:gdLst>
                <a:gd name="T0" fmla="*/ 39 w 44"/>
                <a:gd name="T1" fmla="*/ 0 h 88"/>
                <a:gd name="T2" fmla="*/ 0 w 44"/>
                <a:gd name="T3" fmla="*/ 114 h 88"/>
                <a:gd name="T4" fmla="*/ 19 w 44"/>
                <a:gd name="T5" fmla="*/ 114 h 88"/>
                <a:gd name="T6" fmla="*/ 57 w 44"/>
                <a:gd name="T7" fmla="*/ 0 h 88"/>
                <a:gd name="T8" fmla="*/ 39 w 44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88"/>
                <a:gd name="T17" fmla="*/ 44 w 44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88">
                  <a:moveTo>
                    <a:pt x="30" y="0"/>
                  </a:moveTo>
                  <a:lnTo>
                    <a:pt x="0" y="88"/>
                  </a:lnTo>
                  <a:lnTo>
                    <a:pt x="15" y="88"/>
                  </a:lnTo>
                  <a:lnTo>
                    <a:pt x="4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2" name="Freeform 17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87 w 92"/>
                <a:gd name="T1" fmla="*/ 0 h 73"/>
                <a:gd name="T2" fmla="*/ 0 w 92"/>
                <a:gd name="T3" fmla="*/ 101 h 73"/>
                <a:gd name="T4" fmla="*/ 18 w 92"/>
                <a:gd name="T5" fmla="*/ 101 h 73"/>
                <a:gd name="T6" fmla="*/ 118 w 92"/>
                <a:gd name="T7" fmla="*/ 7 h 73"/>
                <a:gd name="T8" fmla="*/ 87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3"/>
                <a:gd name="T17" fmla="*/ 92 w 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3" name="Freeform 18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87 w 92"/>
                <a:gd name="T1" fmla="*/ 0 h 73"/>
                <a:gd name="T2" fmla="*/ 0 w 92"/>
                <a:gd name="T3" fmla="*/ 101 h 73"/>
                <a:gd name="T4" fmla="*/ 18 w 92"/>
                <a:gd name="T5" fmla="*/ 101 h 73"/>
                <a:gd name="T6" fmla="*/ 118 w 92"/>
                <a:gd name="T7" fmla="*/ 7 h 73"/>
                <a:gd name="T8" fmla="*/ 87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3"/>
                <a:gd name="T17" fmla="*/ 92 w 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4" name="Freeform 19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26 w 88"/>
                <a:gd name="T1" fmla="*/ 0 h 83"/>
                <a:gd name="T2" fmla="*/ 111 w 88"/>
                <a:gd name="T3" fmla="*/ 94 h 83"/>
                <a:gd name="T4" fmla="*/ 98 w 88"/>
                <a:gd name="T5" fmla="*/ 116 h 83"/>
                <a:gd name="T6" fmla="*/ 0 w 88"/>
                <a:gd name="T7" fmla="*/ 7 h 83"/>
                <a:gd name="T8" fmla="*/ 26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3"/>
                <a:gd name="T17" fmla="*/ 88 w 8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5" name="Freeform 20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26 w 88"/>
                <a:gd name="T1" fmla="*/ 0 h 83"/>
                <a:gd name="T2" fmla="*/ 111 w 88"/>
                <a:gd name="T3" fmla="*/ 94 h 83"/>
                <a:gd name="T4" fmla="*/ 98 w 88"/>
                <a:gd name="T5" fmla="*/ 116 h 83"/>
                <a:gd name="T6" fmla="*/ 0 w 88"/>
                <a:gd name="T7" fmla="*/ 7 h 83"/>
                <a:gd name="T8" fmla="*/ 26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3"/>
                <a:gd name="T17" fmla="*/ 88 w 8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6" name="Freeform 21"/>
            <p:cNvSpPr>
              <a:spLocks/>
            </p:cNvSpPr>
            <p:nvPr/>
          </p:nvSpPr>
          <p:spPr bwMode="auto">
            <a:xfrm>
              <a:off x="3828" y="2848"/>
              <a:ext cx="599" cy="355"/>
            </a:xfrm>
            <a:custGeom>
              <a:avLst/>
              <a:gdLst>
                <a:gd name="T0" fmla="*/ 9 w 532"/>
                <a:gd name="T1" fmla="*/ 64 h 304"/>
                <a:gd name="T2" fmla="*/ 0 w 532"/>
                <a:gd name="T3" fmla="*/ 194 h 304"/>
                <a:gd name="T4" fmla="*/ 0 w 532"/>
                <a:gd name="T5" fmla="*/ 341 h 304"/>
                <a:gd name="T6" fmla="*/ 0 w 532"/>
                <a:gd name="T7" fmla="*/ 415 h 304"/>
                <a:gd name="T8" fmla="*/ 641 w 532"/>
                <a:gd name="T9" fmla="*/ 415 h 304"/>
                <a:gd name="T10" fmla="*/ 674 w 532"/>
                <a:gd name="T11" fmla="*/ 304 h 304"/>
                <a:gd name="T12" fmla="*/ 641 w 532"/>
                <a:gd name="T13" fmla="*/ 120 h 304"/>
                <a:gd name="T14" fmla="*/ 572 w 532"/>
                <a:gd name="T15" fmla="*/ 18 h 304"/>
                <a:gd name="T16" fmla="*/ 256 w 532"/>
                <a:gd name="T17" fmla="*/ 0 h 304"/>
                <a:gd name="T18" fmla="*/ 78 w 532"/>
                <a:gd name="T19" fmla="*/ 0 h 304"/>
                <a:gd name="T20" fmla="*/ 9 w 532"/>
                <a:gd name="T21" fmla="*/ 64 h 3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2"/>
                <a:gd name="T34" fmla="*/ 0 h 304"/>
                <a:gd name="T35" fmla="*/ 532 w 532"/>
                <a:gd name="T36" fmla="*/ 304 h 3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2" h="304">
                  <a:moveTo>
                    <a:pt x="7" y="47"/>
                  </a:moveTo>
                  <a:lnTo>
                    <a:pt x="0" y="142"/>
                  </a:lnTo>
                  <a:lnTo>
                    <a:pt x="0" y="250"/>
                  </a:lnTo>
                  <a:lnTo>
                    <a:pt x="0" y="304"/>
                  </a:lnTo>
                  <a:lnTo>
                    <a:pt x="505" y="304"/>
                  </a:lnTo>
                  <a:lnTo>
                    <a:pt x="532" y="223"/>
                  </a:lnTo>
                  <a:lnTo>
                    <a:pt x="505" y="88"/>
                  </a:lnTo>
                  <a:lnTo>
                    <a:pt x="451" y="13"/>
                  </a:lnTo>
                  <a:lnTo>
                    <a:pt x="202" y="0"/>
                  </a:lnTo>
                  <a:lnTo>
                    <a:pt x="61" y="0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14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7" name="Freeform 22"/>
            <p:cNvSpPr>
              <a:spLocks/>
            </p:cNvSpPr>
            <p:nvPr/>
          </p:nvSpPr>
          <p:spPr bwMode="auto">
            <a:xfrm>
              <a:off x="3208" y="1687"/>
              <a:ext cx="183" cy="256"/>
            </a:xfrm>
            <a:custGeom>
              <a:avLst/>
              <a:gdLst>
                <a:gd name="T0" fmla="*/ 202 w 161"/>
                <a:gd name="T1" fmla="*/ 195 h 221"/>
                <a:gd name="T2" fmla="*/ 188 w 161"/>
                <a:gd name="T3" fmla="*/ 133 h 221"/>
                <a:gd name="T4" fmla="*/ 176 w 161"/>
                <a:gd name="T5" fmla="*/ 63 h 221"/>
                <a:gd name="T6" fmla="*/ 140 w 161"/>
                <a:gd name="T7" fmla="*/ 42 h 221"/>
                <a:gd name="T8" fmla="*/ 115 w 161"/>
                <a:gd name="T9" fmla="*/ 23 h 221"/>
                <a:gd name="T10" fmla="*/ 69 w 161"/>
                <a:gd name="T11" fmla="*/ 0 h 221"/>
                <a:gd name="T12" fmla="*/ 59 w 161"/>
                <a:gd name="T13" fmla="*/ 28 h 221"/>
                <a:gd name="T14" fmla="*/ 16 w 161"/>
                <a:gd name="T15" fmla="*/ 1 h 221"/>
                <a:gd name="T16" fmla="*/ 1 w 161"/>
                <a:gd name="T17" fmla="*/ 34 h 221"/>
                <a:gd name="T18" fmla="*/ 30 w 161"/>
                <a:gd name="T19" fmla="*/ 59 h 221"/>
                <a:gd name="T20" fmla="*/ 25 w 161"/>
                <a:gd name="T21" fmla="*/ 81 h 221"/>
                <a:gd name="T22" fmla="*/ 9 w 161"/>
                <a:gd name="T23" fmla="*/ 95 h 221"/>
                <a:gd name="T24" fmla="*/ 1 w 161"/>
                <a:gd name="T25" fmla="*/ 110 h 221"/>
                <a:gd name="T26" fmla="*/ 0 w 161"/>
                <a:gd name="T27" fmla="*/ 125 h 221"/>
                <a:gd name="T28" fmla="*/ 7 w 161"/>
                <a:gd name="T29" fmla="*/ 145 h 221"/>
                <a:gd name="T30" fmla="*/ 15 w 161"/>
                <a:gd name="T31" fmla="*/ 178 h 221"/>
                <a:gd name="T32" fmla="*/ 19 w 161"/>
                <a:gd name="T33" fmla="*/ 195 h 221"/>
                <a:gd name="T34" fmla="*/ 26 w 161"/>
                <a:gd name="T35" fmla="*/ 206 h 221"/>
                <a:gd name="T36" fmla="*/ 35 w 161"/>
                <a:gd name="T37" fmla="*/ 218 h 221"/>
                <a:gd name="T38" fmla="*/ 47 w 161"/>
                <a:gd name="T39" fmla="*/ 227 h 221"/>
                <a:gd name="T40" fmla="*/ 58 w 161"/>
                <a:gd name="T41" fmla="*/ 236 h 221"/>
                <a:gd name="T42" fmla="*/ 74 w 161"/>
                <a:gd name="T43" fmla="*/ 242 h 221"/>
                <a:gd name="T44" fmla="*/ 91 w 161"/>
                <a:gd name="T45" fmla="*/ 246 h 221"/>
                <a:gd name="T46" fmla="*/ 110 w 161"/>
                <a:gd name="T47" fmla="*/ 248 h 221"/>
                <a:gd name="T48" fmla="*/ 142 w 161"/>
                <a:gd name="T49" fmla="*/ 297 h 221"/>
                <a:gd name="T50" fmla="*/ 208 w 161"/>
                <a:gd name="T51" fmla="*/ 212 h 221"/>
                <a:gd name="T52" fmla="*/ 202 w 161"/>
                <a:gd name="T53" fmla="*/ 195 h 2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1"/>
                <a:gd name="T82" fmla="*/ 0 h 221"/>
                <a:gd name="T83" fmla="*/ 161 w 161"/>
                <a:gd name="T84" fmla="*/ 221 h 22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1" h="221">
                  <a:moveTo>
                    <a:pt x="157" y="145"/>
                  </a:moveTo>
                  <a:lnTo>
                    <a:pt x="145" y="99"/>
                  </a:lnTo>
                  <a:lnTo>
                    <a:pt x="136" y="47"/>
                  </a:lnTo>
                  <a:lnTo>
                    <a:pt x="108" y="31"/>
                  </a:lnTo>
                  <a:lnTo>
                    <a:pt x="89" y="17"/>
                  </a:lnTo>
                  <a:lnTo>
                    <a:pt x="54" y="0"/>
                  </a:lnTo>
                  <a:lnTo>
                    <a:pt x="46" y="21"/>
                  </a:lnTo>
                  <a:lnTo>
                    <a:pt x="12" y="1"/>
                  </a:lnTo>
                  <a:lnTo>
                    <a:pt x="1" y="25"/>
                  </a:lnTo>
                  <a:lnTo>
                    <a:pt x="23" y="44"/>
                  </a:lnTo>
                  <a:lnTo>
                    <a:pt x="19" y="60"/>
                  </a:lnTo>
                  <a:lnTo>
                    <a:pt x="7" y="71"/>
                  </a:lnTo>
                  <a:lnTo>
                    <a:pt x="1" y="82"/>
                  </a:lnTo>
                  <a:lnTo>
                    <a:pt x="0" y="93"/>
                  </a:lnTo>
                  <a:lnTo>
                    <a:pt x="5" y="108"/>
                  </a:lnTo>
                  <a:lnTo>
                    <a:pt x="11" y="133"/>
                  </a:lnTo>
                  <a:lnTo>
                    <a:pt x="15" y="145"/>
                  </a:lnTo>
                  <a:lnTo>
                    <a:pt x="20" y="154"/>
                  </a:lnTo>
                  <a:lnTo>
                    <a:pt x="27" y="162"/>
                  </a:lnTo>
                  <a:lnTo>
                    <a:pt x="36" y="169"/>
                  </a:lnTo>
                  <a:lnTo>
                    <a:pt x="45" y="176"/>
                  </a:lnTo>
                  <a:lnTo>
                    <a:pt x="57" y="180"/>
                  </a:lnTo>
                  <a:lnTo>
                    <a:pt x="70" y="183"/>
                  </a:lnTo>
                  <a:lnTo>
                    <a:pt x="85" y="185"/>
                  </a:lnTo>
                  <a:lnTo>
                    <a:pt x="110" y="221"/>
                  </a:lnTo>
                  <a:lnTo>
                    <a:pt x="161" y="158"/>
                  </a:lnTo>
                  <a:lnTo>
                    <a:pt x="157" y="145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8" name="Freeform 23"/>
            <p:cNvSpPr>
              <a:spLocks/>
            </p:cNvSpPr>
            <p:nvPr/>
          </p:nvSpPr>
          <p:spPr bwMode="auto">
            <a:xfrm>
              <a:off x="3323" y="1855"/>
              <a:ext cx="1275" cy="1185"/>
            </a:xfrm>
            <a:custGeom>
              <a:avLst/>
              <a:gdLst>
                <a:gd name="T0" fmla="*/ 1165 w 1132"/>
                <a:gd name="T1" fmla="*/ 226 h 1016"/>
                <a:gd name="T2" fmla="*/ 1229 w 1132"/>
                <a:gd name="T3" fmla="*/ 260 h 1016"/>
                <a:gd name="T4" fmla="*/ 1286 w 1132"/>
                <a:gd name="T5" fmla="*/ 296 h 1016"/>
                <a:gd name="T6" fmla="*/ 1331 w 1132"/>
                <a:gd name="T7" fmla="*/ 344 h 1016"/>
                <a:gd name="T8" fmla="*/ 1357 w 1132"/>
                <a:gd name="T9" fmla="*/ 415 h 1016"/>
                <a:gd name="T10" fmla="*/ 1402 w 1132"/>
                <a:gd name="T11" fmla="*/ 703 h 1016"/>
                <a:gd name="T12" fmla="*/ 1423 w 1132"/>
                <a:gd name="T13" fmla="*/ 1007 h 1016"/>
                <a:gd name="T14" fmla="*/ 1367 w 1132"/>
                <a:gd name="T15" fmla="*/ 1219 h 1016"/>
                <a:gd name="T16" fmla="*/ 1352 w 1132"/>
                <a:gd name="T17" fmla="*/ 1281 h 1016"/>
                <a:gd name="T18" fmla="*/ 1319 w 1132"/>
                <a:gd name="T19" fmla="*/ 1323 h 1016"/>
                <a:gd name="T20" fmla="*/ 1269 w 1132"/>
                <a:gd name="T21" fmla="*/ 1338 h 1016"/>
                <a:gd name="T22" fmla="*/ 1209 w 1132"/>
                <a:gd name="T23" fmla="*/ 1382 h 1016"/>
                <a:gd name="T24" fmla="*/ 1097 w 1132"/>
                <a:gd name="T25" fmla="*/ 1226 h 1016"/>
                <a:gd name="T26" fmla="*/ 916 w 1132"/>
                <a:gd name="T27" fmla="*/ 1216 h 1016"/>
                <a:gd name="T28" fmla="*/ 635 w 1132"/>
                <a:gd name="T29" fmla="*/ 1241 h 1016"/>
                <a:gd name="T30" fmla="*/ 567 w 1132"/>
                <a:gd name="T31" fmla="*/ 1251 h 1016"/>
                <a:gd name="T32" fmla="*/ 514 w 1132"/>
                <a:gd name="T33" fmla="*/ 1221 h 1016"/>
                <a:gd name="T34" fmla="*/ 492 w 1132"/>
                <a:gd name="T35" fmla="*/ 1148 h 1016"/>
                <a:gd name="T36" fmla="*/ 520 w 1132"/>
                <a:gd name="T37" fmla="*/ 1033 h 1016"/>
                <a:gd name="T38" fmla="*/ 560 w 1132"/>
                <a:gd name="T39" fmla="*/ 685 h 1016"/>
                <a:gd name="T40" fmla="*/ 418 w 1132"/>
                <a:gd name="T41" fmla="*/ 555 h 1016"/>
                <a:gd name="T42" fmla="*/ 197 w 1132"/>
                <a:gd name="T43" fmla="*/ 406 h 1016"/>
                <a:gd name="T44" fmla="*/ 73 w 1132"/>
                <a:gd name="T45" fmla="*/ 227 h 1016"/>
                <a:gd name="T46" fmla="*/ 0 w 1132"/>
                <a:gd name="T47" fmla="*/ 99 h 1016"/>
                <a:gd name="T48" fmla="*/ 126 w 1132"/>
                <a:gd name="T49" fmla="*/ 3 h 1016"/>
                <a:gd name="T50" fmla="*/ 303 w 1132"/>
                <a:gd name="T51" fmla="*/ 174 h 1016"/>
                <a:gd name="T52" fmla="*/ 398 w 1132"/>
                <a:gd name="T53" fmla="*/ 223 h 1016"/>
                <a:gd name="T54" fmla="*/ 436 w 1132"/>
                <a:gd name="T55" fmla="*/ 271 h 1016"/>
                <a:gd name="T56" fmla="*/ 458 w 1132"/>
                <a:gd name="T57" fmla="*/ 275 h 1016"/>
                <a:gd name="T58" fmla="*/ 482 w 1132"/>
                <a:gd name="T59" fmla="*/ 280 h 1016"/>
                <a:gd name="T60" fmla="*/ 503 w 1132"/>
                <a:gd name="T61" fmla="*/ 283 h 1016"/>
                <a:gd name="T62" fmla="*/ 536 w 1132"/>
                <a:gd name="T63" fmla="*/ 271 h 1016"/>
                <a:gd name="T64" fmla="*/ 585 w 1132"/>
                <a:gd name="T65" fmla="*/ 246 h 1016"/>
                <a:gd name="T66" fmla="*/ 634 w 1132"/>
                <a:gd name="T67" fmla="*/ 226 h 1016"/>
                <a:gd name="T68" fmla="*/ 686 w 1132"/>
                <a:gd name="T69" fmla="*/ 213 h 1016"/>
                <a:gd name="T70" fmla="*/ 770 w 1132"/>
                <a:gd name="T71" fmla="*/ 183 h 1016"/>
                <a:gd name="T72" fmla="*/ 841 w 1132"/>
                <a:gd name="T73" fmla="*/ 167 h 1016"/>
                <a:gd name="T74" fmla="*/ 862 w 1132"/>
                <a:gd name="T75" fmla="*/ 167 h 1016"/>
                <a:gd name="T76" fmla="*/ 898 w 1132"/>
                <a:gd name="T77" fmla="*/ 167 h 1016"/>
                <a:gd name="T78" fmla="*/ 944 w 1132"/>
                <a:gd name="T79" fmla="*/ 169 h 1016"/>
                <a:gd name="T80" fmla="*/ 991 w 1132"/>
                <a:gd name="T81" fmla="*/ 169 h 1016"/>
                <a:gd name="T82" fmla="*/ 1034 w 1132"/>
                <a:gd name="T83" fmla="*/ 171 h 1016"/>
                <a:gd name="T84" fmla="*/ 1069 w 1132"/>
                <a:gd name="T85" fmla="*/ 171 h 1016"/>
                <a:gd name="T86" fmla="*/ 1087 w 1132"/>
                <a:gd name="T87" fmla="*/ 171 h 10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32"/>
                <a:gd name="T133" fmla="*/ 0 h 1016"/>
                <a:gd name="T134" fmla="*/ 1132 w 1132"/>
                <a:gd name="T135" fmla="*/ 1016 h 10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32" h="1016">
                  <a:moveTo>
                    <a:pt x="858" y="126"/>
                  </a:moveTo>
                  <a:lnTo>
                    <a:pt x="918" y="166"/>
                  </a:lnTo>
                  <a:lnTo>
                    <a:pt x="944" y="178"/>
                  </a:lnTo>
                  <a:lnTo>
                    <a:pt x="969" y="191"/>
                  </a:lnTo>
                  <a:lnTo>
                    <a:pt x="992" y="204"/>
                  </a:lnTo>
                  <a:lnTo>
                    <a:pt x="1014" y="218"/>
                  </a:lnTo>
                  <a:lnTo>
                    <a:pt x="1034" y="234"/>
                  </a:lnTo>
                  <a:lnTo>
                    <a:pt x="1049" y="253"/>
                  </a:lnTo>
                  <a:lnTo>
                    <a:pt x="1062" y="278"/>
                  </a:lnTo>
                  <a:lnTo>
                    <a:pt x="1070" y="305"/>
                  </a:lnTo>
                  <a:lnTo>
                    <a:pt x="1102" y="415"/>
                  </a:lnTo>
                  <a:lnTo>
                    <a:pt x="1105" y="517"/>
                  </a:lnTo>
                  <a:lnTo>
                    <a:pt x="1132" y="626"/>
                  </a:lnTo>
                  <a:lnTo>
                    <a:pt x="1121" y="740"/>
                  </a:lnTo>
                  <a:lnTo>
                    <a:pt x="1079" y="871"/>
                  </a:lnTo>
                  <a:lnTo>
                    <a:pt x="1078" y="896"/>
                  </a:lnTo>
                  <a:lnTo>
                    <a:pt x="1073" y="920"/>
                  </a:lnTo>
                  <a:lnTo>
                    <a:pt x="1065" y="941"/>
                  </a:lnTo>
                  <a:lnTo>
                    <a:pt x="1055" y="958"/>
                  </a:lnTo>
                  <a:lnTo>
                    <a:pt x="1040" y="972"/>
                  </a:lnTo>
                  <a:lnTo>
                    <a:pt x="1022" y="980"/>
                  </a:lnTo>
                  <a:lnTo>
                    <a:pt x="1001" y="983"/>
                  </a:lnTo>
                  <a:lnTo>
                    <a:pt x="975" y="980"/>
                  </a:lnTo>
                  <a:lnTo>
                    <a:pt x="953" y="1016"/>
                  </a:lnTo>
                  <a:lnTo>
                    <a:pt x="895" y="949"/>
                  </a:lnTo>
                  <a:lnTo>
                    <a:pt x="865" y="901"/>
                  </a:lnTo>
                  <a:lnTo>
                    <a:pt x="808" y="902"/>
                  </a:lnTo>
                  <a:lnTo>
                    <a:pt x="722" y="894"/>
                  </a:lnTo>
                  <a:lnTo>
                    <a:pt x="643" y="912"/>
                  </a:lnTo>
                  <a:lnTo>
                    <a:pt x="501" y="912"/>
                  </a:lnTo>
                  <a:lnTo>
                    <a:pt x="473" y="920"/>
                  </a:lnTo>
                  <a:lnTo>
                    <a:pt x="447" y="920"/>
                  </a:lnTo>
                  <a:lnTo>
                    <a:pt x="423" y="913"/>
                  </a:lnTo>
                  <a:lnTo>
                    <a:pt x="405" y="898"/>
                  </a:lnTo>
                  <a:lnTo>
                    <a:pt x="392" y="875"/>
                  </a:lnTo>
                  <a:lnTo>
                    <a:pt x="388" y="844"/>
                  </a:lnTo>
                  <a:lnTo>
                    <a:pt x="392" y="806"/>
                  </a:lnTo>
                  <a:lnTo>
                    <a:pt x="410" y="760"/>
                  </a:lnTo>
                  <a:lnTo>
                    <a:pt x="443" y="614"/>
                  </a:lnTo>
                  <a:lnTo>
                    <a:pt x="441" y="503"/>
                  </a:lnTo>
                  <a:lnTo>
                    <a:pt x="440" y="443"/>
                  </a:lnTo>
                  <a:lnTo>
                    <a:pt x="329" y="408"/>
                  </a:lnTo>
                  <a:lnTo>
                    <a:pt x="223" y="366"/>
                  </a:lnTo>
                  <a:lnTo>
                    <a:pt x="155" y="298"/>
                  </a:lnTo>
                  <a:lnTo>
                    <a:pt x="103" y="233"/>
                  </a:lnTo>
                  <a:lnTo>
                    <a:pt x="58" y="167"/>
                  </a:lnTo>
                  <a:lnTo>
                    <a:pt x="0" y="135"/>
                  </a:lnTo>
                  <a:lnTo>
                    <a:pt x="0" y="73"/>
                  </a:lnTo>
                  <a:lnTo>
                    <a:pt x="69" y="0"/>
                  </a:lnTo>
                  <a:lnTo>
                    <a:pt x="99" y="3"/>
                  </a:lnTo>
                  <a:lnTo>
                    <a:pt x="214" y="106"/>
                  </a:lnTo>
                  <a:lnTo>
                    <a:pt x="239" y="128"/>
                  </a:lnTo>
                  <a:lnTo>
                    <a:pt x="281" y="145"/>
                  </a:lnTo>
                  <a:lnTo>
                    <a:pt x="313" y="164"/>
                  </a:lnTo>
                  <a:lnTo>
                    <a:pt x="337" y="202"/>
                  </a:lnTo>
                  <a:lnTo>
                    <a:pt x="344" y="199"/>
                  </a:lnTo>
                  <a:lnTo>
                    <a:pt x="353" y="200"/>
                  </a:lnTo>
                  <a:lnTo>
                    <a:pt x="361" y="202"/>
                  </a:lnTo>
                  <a:lnTo>
                    <a:pt x="371" y="204"/>
                  </a:lnTo>
                  <a:lnTo>
                    <a:pt x="380" y="206"/>
                  </a:lnTo>
                  <a:lnTo>
                    <a:pt x="389" y="208"/>
                  </a:lnTo>
                  <a:lnTo>
                    <a:pt x="397" y="208"/>
                  </a:lnTo>
                  <a:lnTo>
                    <a:pt x="404" y="207"/>
                  </a:lnTo>
                  <a:lnTo>
                    <a:pt x="423" y="199"/>
                  </a:lnTo>
                  <a:lnTo>
                    <a:pt x="443" y="190"/>
                  </a:lnTo>
                  <a:lnTo>
                    <a:pt x="461" y="181"/>
                  </a:lnTo>
                  <a:lnTo>
                    <a:pt x="480" y="173"/>
                  </a:lnTo>
                  <a:lnTo>
                    <a:pt x="500" y="166"/>
                  </a:lnTo>
                  <a:lnTo>
                    <a:pt x="520" y="160"/>
                  </a:lnTo>
                  <a:lnTo>
                    <a:pt x="541" y="157"/>
                  </a:lnTo>
                  <a:lnTo>
                    <a:pt x="563" y="157"/>
                  </a:lnTo>
                  <a:lnTo>
                    <a:pt x="607" y="135"/>
                  </a:lnTo>
                  <a:lnTo>
                    <a:pt x="661" y="123"/>
                  </a:lnTo>
                  <a:lnTo>
                    <a:pt x="663" y="123"/>
                  </a:lnTo>
                  <a:lnTo>
                    <a:pt x="670" y="123"/>
                  </a:lnTo>
                  <a:lnTo>
                    <a:pt x="679" y="123"/>
                  </a:lnTo>
                  <a:lnTo>
                    <a:pt x="693" y="123"/>
                  </a:lnTo>
                  <a:lnTo>
                    <a:pt x="708" y="123"/>
                  </a:lnTo>
                  <a:lnTo>
                    <a:pt x="725" y="124"/>
                  </a:lnTo>
                  <a:lnTo>
                    <a:pt x="744" y="124"/>
                  </a:lnTo>
                  <a:lnTo>
                    <a:pt x="762" y="124"/>
                  </a:lnTo>
                  <a:lnTo>
                    <a:pt x="781" y="124"/>
                  </a:lnTo>
                  <a:lnTo>
                    <a:pt x="799" y="124"/>
                  </a:lnTo>
                  <a:lnTo>
                    <a:pt x="815" y="126"/>
                  </a:lnTo>
                  <a:lnTo>
                    <a:pt x="830" y="126"/>
                  </a:lnTo>
                  <a:lnTo>
                    <a:pt x="843" y="126"/>
                  </a:lnTo>
                  <a:lnTo>
                    <a:pt x="852" y="126"/>
                  </a:lnTo>
                  <a:lnTo>
                    <a:pt x="857" y="126"/>
                  </a:lnTo>
                  <a:lnTo>
                    <a:pt x="858" y="126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9" name="Freeform 24"/>
            <p:cNvSpPr>
              <a:spLocks/>
            </p:cNvSpPr>
            <p:nvPr/>
          </p:nvSpPr>
          <p:spPr bwMode="auto">
            <a:xfrm>
              <a:off x="3995" y="1621"/>
              <a:ext cx="304" cy="427"/>
            </a:xfrm>
            <a:custGeom>
              <a:avLst/>
              <a:gdLst>
                <a:gd name="T0" fmla="*/ 314 w 271"/>
                <a:gd name="T1" fmla="*/ 215 h 365"/>
                <a:gd name="T2" fmla="*/ 337 w 271"/>
                <a:gd name="T3" fmla="*/ 228 h 365"/>
                <a:gd name="T4" fmla="*/ 341 w 271"/>
                <a:gd name="T5" fmla="*/ 260 h 365"/>
                <a:gd name="T6" fmla="*/ 338 w 271"/>
                <a:gd name="T7" fmla="*/ 276 h 365"/>
                <a:gd name="T8" fmla="*/ 334 w 271"/>
                <a:gd name="T9" fmla="*/ 290 h 365"/>
                <a:gd name="T10" fmla="*/ 333 w 271"/>
                <a:gd name="T11" fmla="*/ 298 h 365"/>
                <a:gd name="T12" fmla="*/ 332 w 271"/>
                <a:gd name="T13" fmla="*/ 307 h 365"/>
                <a:gd name="T14" fmla="*/ 328 w 271"/>
                <a:gd name="T15" fmla="*/ 312 h 365"/>
                <a:gd name="T16" fmla="*/ 322 w 271"/>
                <a:gd name="T17" fmla="*/ 317 h 365"/>
                <a:gd name="T18" fmla="*/ 312 w 271"/>
                <a:gd name="T19" fmla="*/ 325 h 365"/>
                <a:gd name="T20" fmla="*/ 297 w 271"/>
                <a:gd name="T21" fmla="*/ 336 h 365"/>
                <a:gd name="T22" fmla="*/ 294 w 271"/>
                <a:gd name="T23" fmla="*/ 360 h 365"/>
                <a:gd name="T24" fmla="*/ 287 w 271"/>
                <a:gd name="T25" fmla="*/ 422 h 365"/>
                <a:gd name="T26" fmla="*/ 240 w 271"/>
                <a:gd name="T27" fmla="*/ 457 h 365"/>
                <a:gd name="T28" fmla="*/ 174 w 271"/>
                <a:gd name="T29" fmla="*/ 500 h 365"/>
                <a:gd name="T30" fmla="*/ 93 w 271"/>
                <a:gd name="T31" fmla="*/ 484 h 365"/>
                <a:gd name="T32" fmla="*/ 58 w 271"/>
                <a:gd name="T33" fmla="*/ 411 h 365"/>
                <a:gd name="T34" fmla="*/ 34 w 271"/>
                <a:gd name="T35" fmla="*/ 360 h 365"/>
                <a:gd name="T36" fmla="*/ 34 w 271"/>
                <a:gd name="T37" fmla="*/ 346 h 365"/>
                <a:gd name="T38" fmla="*/ 19 w 271"/>
                <a:gd name="T39" fmla="*/ 333 h 365"/>
                <a:gd name="T40" fmla="*/ 9 w 271"/>
                <a:gd name="T41" fmla="*/ 319 h 365"/>
                <a:gd name="T42" fmla="*/ 2 w 271"/>
                <a:gd name="T43" fmla="*/ 304 h 365"/>
                <a:gd name="T44" fmla="*/ 0 w 271"/>
                <a:gd name="T45" fmla="*/ 287 h 365"/>
                <a:gd name="T46" fmla="*/ 0 w 271"/>
                <a:gd name="T47" fmla="*/ 269 h 365"/>
                <a:gd name="T48" fmla="*/ 2 w 271"/>
                <a:gd name="T49" fmla="*/ 250 h 365"/>
                <a:gd name="T50" fmla="*/ 7 w 271"/>
                <a:gd name="T51" fmla="*/ 232 h 365"/>
                <a:gd name="T52" fmla="*/ 11 w 271"/>
                <a:gd name="T53" fmla="*/ 211 h 365"/>
                <a:gd name="T54" fmla="*/ 37 w 271"/>
                <a:gd name="T55" fmla="*/ 222 h 365"/>
                <a:gd name="T56" fmla="*/ 37 w 271"/>
                <a:gd name="T57" fmla="*/ 166 h 365"/>
                <a:gd name="T58" fmla="*/ 29 w 271"/>
                <a:gd name="T59" fmla="*/ 80 h 365"/>
                <a:gd name="T60" fmla="*/ 111 w 271"/>
                <a:gd name="T61" fmla="*/ 2 h 365"/>
                <a:gd name="T62" fmla="*/ 206 w 271"/>
                <a:gd name="T63" fmla="*/ 0 h 365"/>
                <a:gd name="T64" fmla="*/ 312 w 271"/>
                <a:gd name="T65" fmla="*/ 77 h 365"/>
                <a:gd name="T66" fmla="*/ 314 w 271"/>
                <a:gd name="T67" fmla="*/ 215 h 3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1"/>
                <a:gd name="T103" fmla="*/ 0 h 365"/>
                <a:gd name="T104" fmla="*/ 271 w 271"/>
                <a:gd name="T105" fmla="*/ 365 h 3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1" h="365">
                  <a:moveTo>
                    <a:pt x="250" y="157"/>
                  </a:moveTo>
                  <a:lnTo>
                    <a:pt x="267" y="167"/>
                  </a:lnTo>
                  <a:lnTo>
                    <a:pt x="271" y="190"/>
                  </a:lnTo>
                  <a:lnTo>
                    <a:pt x="268" y="202"/>
                  </a:lnTo>
                  <a:lnTo>
                    <a:pt x="266" y="212"/>
                  </a:lnTo>
                  <a:lnTo>
                    <a:pt x="265" y="218"/>
                  </a:lnTo>
                  <a:lnTo>
                    <a:pt x="264" y="224"/>
                  </a:lnTo>
                  <a:lnTo>
                    <a:pt x="260" y="228"/>
                  </a:lnTo>
                  <a:lnTo>
                    <a:pt x="256" y="232"/>
                  </a:lnTo>
                  <a:lnTo>
                    <a:pt x="248" y="238"/>
                  </a:lnTo>
                  <a:lnTo>
                    <a:pt x="236" y="245"/>
                  </a:lnTo>
                  <a:lnTo>
                    <a:pt x="234" y="263"/>
                  </a:lnTo>
                  <a:lnTo>
                    <a:pt x="228" y="309"/>
                  </a:lnTo>
                  <a:lnTo>
                    <a:pt x="191" y="334"/>
                  </a:lnTo>
                  <a:lnTo>
                    <a:pt x="138" y="365"/>
                  </a:lnTo>
                  <a:lnTo>
                    <a:pt x="74" y="354"/>
                  </a:lnTo>
                  <a:lnTo>
                    <a:pt x="46" y="300"/>
                  </a:lnTo>
                  <a:lnTo>
                    <a:pt x="27" y="263"/>
                  </a:lnTo>
                  <a:lnTo>
                    <a:pt x="27" y="253"/>
                  </a:lnTo>
                  <a:lnTo>
                    <a:pt x="15" y="244"/>
                  </a:lnTo>
                  <a:lnTo>
                    <a:pt x="7" y="233"/>
                  </a:lnTo>
                  <a:lnTo>
                    <a:pt x="2" y="222"/>
                  </a:lnTo>
                  <a:lnTo>
                    <a:pt x="0" y="209"/>
                  </a:lnTo>
                  <a:lnTo>
                    <a:pt x="0" y="197"/>
                  </a:lnTo>
                  <a:lnTo>
                    <a:pt x="2" y="183"/>
                  </a:lnTo>
                  <a:lnTo>
                    <a:pt x="5" y="169"/>
                  </a:lnTo>
                  <a:lnTo>
                    <a:pt x="9" y="154"/>
                  </a:lnTo>
                  <a:lnTo>
                    <a:pt x="29" y="162"/>
                  </a:lnTo>
                  <a:lnTo>
                    <a:pt x="29" y="121"/>
                  </a:lnTo>
                  <a:lnTo>
                    <a:pt x="23" y="58"/>
                  </a:lnTo>
                  <a:lnTo>
                    <a:pt x="88" y="2"/>
                  </a:lnTo>
                  <a:lnTo>
                    <a:pt x="164" y="0"/>
                  </a:lnTo>
                  <a:lnTo>
                    <a:pt x="248" y="56"/>
                  </a:lnTo>
                  <a:lnTo>
                    <a:pt x="250" y="157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0" name="Freeform 25"/>
            <p:cNvSpPr>
              <a:spLocks/>
            </p:cNvSpPr>
            <p:nvPr/>
          </p:nvSpPr>
          <p:spPr bwMode="auto">
            <a:xfrm>
              <a:off x="3992" y="1586"/>
              <a:ext cx="307" cy="250"/>
            </a:xfrm>
            <a:custGeom>
              <a:avLst/>
              <a:gdLst>
                <a:gd name="T0" fmla="*/ 228 w 272"/>
                <a:gd name="T1" fmla="*/ 29 h 214"/>
                <a:gd name="T2" fmla="*/ 289 w 272"/>
                <a:gd name="T3" fmla="*/ 68 h 214"/>
                <a:gd name="T4" fmla="*/ 310 w 272"/>
                <a:gd name="T5" fmla="*/ 84 h 214"/>
                <a:gd name="T6" fmla="*/ 327 w 272"/>
                <a:gd name="T7" fmla="*/ 99 h 214"/>
                <a:gd name="T8" fmla="*/ 339 w 272"/>
                <a:gd name="T9" fmla="*/ 116 h 214"/>
                <a:gd name="T10" fmla="*/ 344 w 272"/>
                <a:gd name="T11" fmla="*/ 132 h 214"/>
                <a:gd name="T12" fmla="*/ 347 w 272"/>
                <a:gd name="T13" fmla="*/ 152 h 214"/>
                <a:gd name="T14" fmla="*/ 344 w 272"/>
                <a:gd name="T15" fmla="*/ 173 h 214"/>
                <a:gd name="T16" fmla="*/ 337 w 272"/>
                <a:gd name="T17" fmla="*/ 195 h 214"/>
                <a:gd name="T18" fmla="*/ 328 w 272"/>
                <a:gd name="T19" fmla="*/ 222 h 214"/>
                <a:gd name="T20" fmla="*/ 325 w 272"/>
                <a:gd name="T21" fmla="*/ 257 h 214"/>
                <a:gd name="T22" fmla="*/ 325 w 272"/>
                <a:gd name="T23" fmla="*/ 286 h 214"/>
                <a:gd name="T24" fmla="*/ 300 w 272"/>
                <a:gd name="T25" fmla="*/ 292 h 214"/>
                <a:gd name="T26" fmla="*/ 283 w 272"/>
                <a:gd name="T27" fmla="*/ 242 h 214"/>
                <a:gd name="T28" fmla="*/ 274 w 272"/>
                <a:gd name="T29" fmla="*/ 202 h 214"/>
                <a:gd name="T30" fmla="*/ 275 w 272"/>
                <a:gd name="T31" fmla="*/ 161 h 214"/>
                <a:gd name="T32" fmla="*/ 288 w 272"/>
                <a:gd name="T33" fmla="*/ 111 h 214"/>
                <a:gd name="T34" fmla="*/ 236 w 272"/>
                <a:gd name="T35" fmla="*/ 76 h 214"/>
                <a:gd name="T36" fmla="*/ 165 w 272"/>
                <a:gd name="T37" fmla="*/ 76 h 214"/>
                <a:gd name="T38" fmla="*/ 150 w 272"/>
                <a:gd name="T39" fmla="*/ 83 h 214"/>
                <a:gd name="T40" fmla="*/ 139 w 272"/>
                <a:gd name="T41" fmla="*/ 89 h 214"/>
                <a:gd name="T42" fmla="*/ 126 w 272"/>
                <a:gd name="T43" fmla="*/ 96 h 214"/>
                <a:gd name="T44" fmla="*/ 115 w 272"/>
                <a:gd name="T45" fmla="*/ 100 h 214"/>
                <a:gd name="T46" fmla="*/ 100 w 272"/>
                <a:gd name="T47" fmla="*/ 106 h 214"/>
                <a:gd name="T48" fmla="*/ 89 w 272"/>
                <a:gd name="T49" fmla="*/ 111 h 214"/>
                <a:gd name="T50" fmla="*/ 76 w 272"/>
                <a:gd name="T51" fmla="*/ 116 h 214"/>
                <a:gd name="T52" fmla="*/ 61 w 272"/>
                <a:gd name="T53" fmla="*/ 119 h 214"/>
                <a:gd name="T54" fmla="*/ 43 w 272"/>
                <a:gd name="T55" fmla="*/ 132 h 214"/>
                <a:gd name="T56" fmla="*/ 52 w 272"/>
                <a:gd name="T57" fmla="*/ 164 h 214"/>
                <a:gd name="T58" fmla="*/ 58 w 272"/>
                <a:gd name="T59" fmla="*/ 189 h 214"/>
                <a:gd name="T60" fmla="*/ 58 w 272"/>
                <a:gd name="T61" fmla="*/ 214 h 214"/>
                <a:gd name="T62" fmla="*/ 51 w 272"/>
                <a:gd name="T63" fmla="*/ 244 h 214"/>
                <a:gd name="T64" fmla="*/ 51 w 272"/>
                <a:gd name="T65" fmla="*/ 292 h 214"/>
                <a:gd name="T66" fmla="*/ 27 w 272"/>
                <a:gd name="T67" fmla="*/ 263 h 214"/>
                <a:gd name="T68" fmla="*/ 11 w 272"/>
                <a:gd name="T69" fmla="*/ 222 h 214"/>
                <a:gd name="T70" fmla="*/ 8 w 272"/>
                <a:gd name="T71" fmla="*/ 203 h 214"/>
                <a:gd name="T72" fmla="*/ 2 w 272"/>
                <a:gd name="T73" fmla="*/ 185 h 214"/>
                <a:gd name="T74" fmla="*/ 0 w 272"/>
                <a:gd name="T75" fmla="*/ 167 h 214"/>
                <a:gd name="T76" fmla="*/ 0 w 272"/>
                <a:gd name="T77" fmla="*/ 147 h 214"/>
                <a:gd name="T78" fmla="*/ 2 w 272"/>
                <a:gd name="T79" fmla="*/ 131 h 214"/>
                <a:gd name="T80" fmla="*/ 9 w 272"/>
                <a:gd name="T81" fmla="*/ 119 h 214"/>
                <a:gd name="T82" fmla="*/ 20 w 272"/>
                <a:gd name="T83" fmla="*/ 107 h 214"/>
                <a:gd name="T84" fmla="*/ 40 w 272"/>
                <a:gd name="T85" fmla="*/ 104 h 214"/>
                <a:gd name="T86" fmla="*/ 43 w 272"/>
                <a:gd name="T87" fmla="*/ 64 h 214"/>
                <a:gd name="T88" fmla="*/ 79 w 272"/>
                <a:gd name="T89" fmla="*/ 18 h 214"/>
                <a:gd name="T90" fmla="*/ 155 w 272"/>
                <a:gd name="T91" fmla="*/ 0 h 214"/>
                <a:gd name="T92" fmla="*/ 228 w 272"/>
                <a:gd name="T93" fmla="*/ 29 h 2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2"/>
                <a:gd name="T142" fmla="*/ 0 h 214"/>
                <a:gd name="T143" fmla="*/ 272 w 272"/>
                <a:gd name="T144" fmla="*/ 214 h 2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2" h="214">
                  <a:moveTo>
                    <a:pt x="179" y="21"/>
                  </a:moveTo>
                  <a:lnTo>
                    <a:pt x="227" y="50"/>
                  </a:lnTo>
                  <a:lnTo>
                    <a:pt x="244" y="62"/>
                  </a:lnTo>
                  <a:lnTo>
                    <a:pt x="257" y="73"/>
                  </a:lnTo>
                  <a:lnTo>
                    <a:pt x="266" y="85"/>
                  </a:lnTo>
                  <a:lnTo>
                    <a:pt x="270" y="97"/>
                  </a:lnTo>
                  <a:lnTo>
                    <a:pt x="272" y="111"/>
                  </a:lnTo>
                  <a:lnTo>
                    <a:pt x="270" y="127"/>
                  </a:lnTo>
                  <a:lnTo>
                    <a:pt x="265" y="143"/>
                  </a:lnTo>
                  <a:lnTo>
                    <a:pt x="258" y="163"/>
                  </a:lnTo>
                  <a:lnTo>
                    <a:pt x="255" y="188"/>
                  </a:lnTo>
                  <a:lnTo>
                    <a:pt x="255" y="210"/>
                  </a:lnTo>
                  <a:lnTo>
                    <a:pt x="236" y="214"/>
                  </a:lnTo>
                  <a:lnTo>
                    <a:pt x="222" y="177"/>
                  </a:lnTo>
                  <a:lnTo>
                    <a:pt x="215" y="148"/>
                  </a:lnTo>
                  <a:lnTo>
                    <a:pt x="216" y="118"/>
                  </a:lnTo>
                  <a:lnTo>
                    <a:pt x="226" y="81"/>
                  </a:lnTo>
                  <a:lnTo>
                    <a:pt x="185" y="56"/>
                  </a:lnTo>
                  <a:lnTo>
                    <a:pt x="129" y="56"/>
                  </a:lnTo>
                  <a:lnTo>
                    <a:pt x="118" y="61"/>
                  </a:lnTo>
                  <a:lnTo>
                    <a:pt x="109" y="65"/>
                  </a:lnTo>
                  <a:lnTo>
                    <a:pt x="99" y="70"/>
                  </a:lnTo>
                  <a:lnTo>
                    <a:pt x="90" y="74"/>
                  </a:lnTo>
                  <a:lnTo>
                    <a:pt x="79" y="78"/>
                  </a:lnTo>
                  <a:lnTo>
                    <a:pt x="70" y="81"/>
                  </a:lnTo>
                  <a:lnTo>
                    <a:pt x="59" y="85"/>
                  </a:lnTo>
                  <a:lnTo>
                    <a:pt x="48" y="87"/>
                  </a:lnTo>
                  <a:lnTo>
                    <a:pt x="34" y="97"/>
                  </a:lnTo>
                  <a:lnTo>
                    <a:pt x="41" y="120"/>
                  </a:lnTo>
                  <a:lnTo>
                    <a:pt x="45" y="139"/>
                  </a:lnTo>
                  <a:lnTo>
                    <a:pt x="45" y="157"/>
                  </a:lnTo>
                  <a:lnTo>
                    <a:pt x="40" y="179"/>
                  </a:lnTo>
                  <a:lnTo>
                    <a:pt x="40" y="214"/>
                  </a:lnTo>
                  <a:lnTo>
                    <a:pt x="21" y="193"/>
                  </a:lnTo>
                  <a:lnTo>
                    <a:pt x="9" y="163"/>
                  </a:lnTo>
                  <a:lnTo>
                    <a:pt x="6" y="149"/>
                  </a:lnTo>
                  <a:lnTo>
                    <a:pt x="2" y="135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7" y="87"/>
                  </a:lnTo>
                  <a:lnTo>
                    <a:pt x="16" y="79"/>
                  </a:lnTo>
                  <a:lnTo>
                    <a:pt x="31" y="76"/>
                  </a:lnTo>
                  <a:lnTo>
                    <a:pt x="34" y="47"/>
                  </a:lnTo>
                  <a:lnTo>
                    <a:pt x="62" y="13"/>
                  </a:lnTo>
                  <a:lnTo>
                    <a:pt x="121" y="0"/>
                  </a:lnTo>
                  <a:lnTo>
                    <a:pt x="179" y="21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1" name="Freeform 26"/>
            <p:cNvSpPr>
              <a:spLocks/>
            </p:cNvSpPr>
            <p:nvPr/>
          </p:nvSpPr>
          <p:spPr bwMode="auto">
            <a:xfrm>
              <a:off x="4136" y="1661"/>
              <a:ext cx="111" cy="355"/>
            </a:xfrm>
            <a:custGeom>
              <a:avLst/>
              <a:gdLst>
                <a:gd name="T0" fmla="*/ 100 w 99"/>
                <a:gd name="T1" fmla="*/ 100 h 304"/>
                <a:gd name="T2" fmla="*/ 100 w 99"/>
                <a:gd name="T3" fmla="*/ 165 h 304"/>
                <a:gd name="T4" fmla="*/ 124 w 99"/>
                <a:gd name="T5" fmla="*/ 208 h 304"/>
                <a:gd name="T6" fmla="*/ 123 w 99"/>
                <a:gd name="T7" fmla="*/ 260 h 304"/>
                <a:gd name="T8" fmla="*/ 123 w 99"/>
                <a:gd name="T9" fmla="*/ 339 h 304"/>
                <a:gd name="T10" fmla="*/ 100 w 99"/>
                <a:gd name="T11" fmla="*/ 361 h 304"/>
                <a:gd name="T12" fmla="*/ 68 w 99"/>
                <a:gd name="T13" fmla="*/ 383 h 304"/>
                <a:gd name="T14" fmla="*/ 58 w 99"/>
                <a:gd name="T15" fmla="*/ 415 h 304"/>
                <a:gd name="T16" fmla="*/ 15 w 99"/>
                <a:gd name="T17" fmla="*/ 415 h 304"/>
                <a:gd name="T18" fmla="*/ 0 w 99"/>
                <a:gd name="T19" fmla="*/ 383 h 304"/>
                <a:gd name="T20" fmla="*/ 43 w 99"/>
                <a:gd name="T21" fmla="*/ 376 h 304"/>
                <a:gd name="T22" fmla="*/ 19 w 99"/>
                <a:gd name="T23" fmla="*/ 364 h 304"/>
                <a:gd name="T24" fmla="*/ 1 w 99"/>
                <a:gd name="T25" fmla="*/ 364 h 304"/>
                <a:gd name="T26" fmla="*/ 1 w 99"/>
                <a:gd name="T27" fmla="*/ 339 h 304"/>
                <a:gd name="T28" fmla="*/ 22 w 99"/>
                <a:gd name="T29" fmla="*/ 344 h 304"/>
                <a:gd name="T30" fmla="*/ 64 w 99"/>
                <a:gd name="T31" fmla="*/ 342 h 304"/>
                <a:gd name="T32" fmla="*/ 64 w 99"/>
                <a:gd name="T33" fmla="*/ 319 h 304"/>
                <a:gd name="T34" fmla="*/ 30 w 99"/>
                <a:gd name="T35" fmla="*/ 319 h 304"/>
                <a:gd name="T36" fmla="*/ 0 w 99"/>
                <a:gd name="T37" fmla="*/ 311 h 304"/>
                <a:gd name="T38" fmla="*/ 0 w 99"/>
                <a:gd name="T39" fmla="*/ 279 h 304"/>
                <a:gd name="T40" fmla="*/ 25 w 99"/>
                <a:gd name="T41" fmla="*/ 277 h 304"/>
                <a:gd name="T42" fmla="*/ 54 w 99"/>
                <a:gd name="T43" fmla="*/ 302 h 304"/>
                <a:gd name="T44" fmla="*/ 75 w 99"/>
                <a:gd name="T45" fmla="*/ 292 h 304"/>
                <a:gd name="T46" fmla="*/ 58 w 99"/>
                <a:gd name="T47" fmla="*/ 260 h 304"/>
                <a:gd name="T48" fmla="*/ 80 w 99"/>
                <a:gd name="T49" fmla="*/ 250 h 304"/>
                <a:gd name="T50" fmla="*/ 64 w 99"/>
                <a:gd name="T51" fmla="*/ 230 h 304"/>
                <a:gd name="T52" fmla="*/ 75 w 99"/>
                <a:gd name="T53" fmla="*/ 204 h 304"/>
                <a:gd name="T54" fmla="*/ 43 w 99"/>
                <a:gd name="T55" fmla="*/ 204 h 304"/>
                <a:gd name="T56" fmla="*/ 58 w 99"/>
                <a:gd name="T57" fmla="*/ 185 h 304"/>
                <a:gd name="T58" fmla="*/ 80 w 99"/>
                <a:gd name="T59" fmla="*/ 185 h 304"/>
                <a:gd name="T60" fmla="*/ 100 w 99"/>
                <a:gd name="T61" fmla="*/ 188 h 304"/>
                <a:gd name="T62" fmla="*/ 86 w 99"/>
                <a:gd name="T63" fmla="*/ 148 h 304"/>
                <a:gd name="T64" fmla="*/ 58 w 99"/>
                <a:gd name="T65" fmla="*/ 138 h 304"/>
                <a:gd name="T66" fmla="*/ 15 w 99"/>
                <a:gd name="T67" fmla="*/ 138 h 304"/>
                <a:gd name="T68" fmla="*/ 9 w 99"/>
                <a:gd name="T69" fmla="*/ 114 h 304"/>
                <a:gd name="T70" fmla="*/ 9 w 99"/>
                <a:gd name="T71" fmla="*/ 72 h 304"/>
                <a:gd name="T72" fmla="*/ 4 w 99"/>
                <a:gd name="T73" fmla="*/ 32 h 304"/>
                <a:gd name="T74" fmla="*/ 30 w 99"/>
                <a:gd name="T75" fmla="*/ 0 h 304"/>
                <a:gd name="T76" fmla="*/ 59 w 99"/>
                <a:gd name="T77" fmla="*/ 5 h 304"/>
                <a:gd name="T78" fmla="*/ 81 w 99"/>
                <a:gd name="T79" fmla="*/ 8 h 304"/>
                <a:gd name="T80" fmla="*/ 96 w 99"/>
                <a:gd name="T81" fmla="*/ 14 h 304"/>
                <a:gd name="T82" fmla="*/ 107 w 99"/>
                <a:gd name="T83" fmla="*/ 22 h 304"/>
                <a:gd name="T84" fmla="*/ 111 w 99"/>
                <a:gd name="T85" fmla="*/ 33 h 304"/>
                <a:gd name="T86" fmla="*/ 111 w 99"/>
                <a:gd name="T87" fmla="*/ 49 h 304"/>
                <a:gd name="T88" fmla="*/ 107 w 99"/>
                <a:gd name="T89" fmla="*/ 71 h 304"/>
                <a:gd name="T90" fmla="*/ 100 w 99"/>
                <a:gd name="T91" fmla="*/ 100 h 3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9"/>
                <a:gd name="T139" fmla="*/ 0 h 304"/>
                <a:gd name="T140" fmla="*/ 99 w 99"/>
                <a:gd name="T141" fmla="*/ 304 h 3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9" h="304">
                  <a:moveTo>
                    <a:pt x="79" y="74"/>
                  </a:moveTo>
                  <a:lnTo>
                    <a:pt x="79" y="121"/>
                  </a:lnTo>
                  <a:lnTo>
                    <a:pt x="99" y="152"/>
                  </a:lnTo>
                  <a:lnTo>
                    <a:pt x="98" y="191"/>
                  </a:lnTo>
                  <a:lnTo>
                    <a:pt x="98" y="248"/>
                  </a:lnTo>
                  <a:lnTo>
                    <a:pt x="79" y="265"/>
                  </a:lnTo>
                  <a:lnTo>
                    <a:pt x="54" y="281"/>
                  </a:lnTo>
                  <a:lnTo>
                    <a:pt x="46" y="304"/>
                  </a:lnTo>
                  <a:lnTo>
                    <a:pt x="12" y="304"/>
                  </a:lnTo>
                  <a:lnTo>
                    <a:pt x="0" y="281"/>
                  </a:lnTo>
                  <a:lnTo>
                    <a:pt x="34" y="276"/>
                  </a:lnTo>
                  <a:lnTo>
                    <a:pt x="15" y="267"/>
                  </a:lnTo>
                  <a:lnTo>
                    <a:pt x="1" y="267"/>
                  </a:lnTo>
                  <a:lnTo>
                    <a:pt x="1" y="248"/>
                  </a:lnTo>
                  <a:lnTo>
                    <a:pt x="18" y="253"/>
                  </a:lnTo>
                  <a:lnTo>
                    <a:pt x="51" y="251"/>
                  </a:lnTo>
                  <a:lnTo>
                    <a:pt x="51" y="234"/>
                  </a:lnTo>
                  <a:lnTo>
                    <a:pt x="24" y="234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20" y="203"/>
                  </a:lnTo>
                  <a:lnTo>
                    <a:pt x="43" y="222"/>
                  </a:lnTo>
                  <a:lnTo>
                    <a:pt x="60" y="214"/>
                  </a:lnTo>
                  <a:lnTo>
                    <a:pt x="46" y="191"/>
                  </a:lnTo>
                  <a:lnTo>
                    <a:pt x="63" y="183"/>
                  </a:lnTo>
                  <a:lnTo>
                    <a:pt x="51" y="169"/>
                  </a:lnTo>
                  <a:lnTo>
                    <a:pt x="60" y="150"/>
                  </a:lnTo>
                  <a:lnTo>
                    <a:pt x="34" y="150"/>
                  </a:lnTo>
                  <a:lnTo>
                    <a:pt x="46" y="135"/>
                  </a:lnTo>
                  <a:lnTo>
                    <a:pt x="63" y="135"/>
                  </a:lnTo>
                  <a:lnTo>
                    <a:pt x="79" y="138"/>
                  </a:lnTo>
                  <a:lnTo>
                    <a:pt x="69" y="109"/>
                  </a:lnTo>
                  <a:lnTo>
                    <a:pt x="46" y="101"/>
                  </a:lnTo>
                  <a:lnTo>
                    <a:pt x="12" y="101"/>
                  </a:lnTo>
                  <a:lnTo>
                    <a:pt x="7" y="84"/>
                  </a:lnTo>
                  <a:lnTo>
                    <a:pt x="7" y="53"/>
                  </a:lnTo>
                  <a:lnTo>
                    <a:pt x="4" y="23"/>
                  </a:lnTo>
                  <a:lnTo>
                    <a:pt x="24" y="0"/>
                  </a:lnTo>
                  <a:lnTo>
                    <a:pt x="47" y="3"/>
                  </a:lnTo>
                  <a:lnTo>
                    <a:pt x="64" y="6"/>
                  </a:lnTo>
                  <a:lnTo>
                    <a:pt x="77" y="10"/>
                  </a:lnTo>
                  <a:lnTo>
                    <a:pt x="85" y="16"/>
                  </a:lnTo>
                  <a:lnTo>
                    <a:pt x="88" y="24"/>
                  </a:lnTo>
                  <a:lnTo>
                    <a:pt x="88" y="36"/>
                  </a:lnTo>
                  <a:lnTo>
                    <a:pt x="85" y="52"/>
                  </a:lnTo>
                  <a:lnTo>
                    <a:pt x="79" y="7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2" name="Freeform 27"/>
            <p:cNvSpPr>
              <a:spLocks/>
            </p:cNvSpPr>
            <p:nvPr/>
          </p:nvSpPr>
          <p:spPr bwMode="auto">
            <a:xfrm>
              <a:off x="4121" y="1799"/>
              <a:ext cx="38" cy="95"/>
            </a:xfrm>
            <a:custGeom>
              <a:avLst/>
              <a:gdLst>
                <a:gd name="T0" fmla="*/ 23 w 33"/>
                <a:gd name="T1" fmla="*/ 7 h 81"/>
                <a:gd name="T2" fmla="*/ 41 w 33"/>
                <a:gd name="T3" fmla="*/ 34 h 81"/>
                <a:gd name="T4" fmla="*/ 30 w 33"/>
                <a:gd name="T5" fmla="*/ 65 h 81"/>
                <a:gd name="T6" fmla="*/ 44 w 33"/>
                <a:gd name="T7" fmla="*/ 84 h 81"/>
                <a:gd name="T8" fmla="*/ 44 w 33"/>
                <a:gd name="T9" fmla="*/ 111 h 81"/>
                <a:gd name="T10" fmla="*/ 23 w 33"/>
                <a:gd name="T11" fmla="*/ 104 h 81"/>
                <a:gd name="T12" fmla="*/ 0 w 33"/>
                <a:gd name="T13" fmla="*/ 107 h 81"/>
                <a:gd name="T14" fmla="*/ 0 w 33"/>
                <a:gd name="T15" fmla="*/ 69 h 81"/>
                <a:gd name="T16" fmla="*/ 8 w 33"/>
                <a:gd name="T17" fmla="*/ 34 h 81"/>
                <a:gd name="T18" fmla="*/ 3 w 33"/>
                <a:gd name="T19" fmla="*/ 0 h 81"/>
                <a:gd name="T20" fmla="*/ 7 w 33"/>
                <a:gd name="T21" fmla="*/ 1 h 81"/>
                <a:gd name="T22" fmla="*/ 12 w 33"/>
                <a:gd name="T23" fmla="*/ 2 h 81"/>
                <a:gd name="T24" fmla="*/ 18 w 33"/>
                <a:gd name="T25" fmla="*/ 6 h 81"/>
                <a:gd name="T26" fmla="*/ 23 w 33"/>
                <a:gd name="T27" fmla="*/ 7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81"/>
                <a:gd name="T44" fmla="*/ 33 w 33"/>
                <a:gd name="T45" fmla="*/ 81 h 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81">
                  <a:moveTo>
                    <a:pt x="17" y="5"/>
                  </a:moveTo>
                  <a:lnTo>
                    <a:pt x="31" y="25"/>
                  </a:lnTo>
                  <a:lnTo>
                    <a:pt x="23" y="47"/>
                  </a:lnTo>
                  <a:lnTo>
                    <a:pt x="33" y="61"/>
                  </a:lnTo>
                  <a:lnTo>
                    <a:pt x="33" y="81"/>
                  </a:lnTo>
                  <a:lnTo>
                    <a:pt x="17" y="76"/>
                  </a:lnTo>
                  <a:lnTo>
                    <a:pt x="0" y="78"/>
                  </a:lnTo>
                  <a:lnTo>
                    <a:pt x="0" y="50"/>
                  </a:lnTo>
                  <a:lnTo>
                    <a:pt x="6" y="25"/>
                  </a:lnTo>
                  <a:lnTo>
                    <a:pt x="3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3" name="Freeform 28"/>
            <p:cNvSpPr>
              <a:spLocks/>
            </p:cNvSpPr>
            <p:nvPr/>
          </p:nvSpPr>
          <p:spPr bwMode="auto">
            <a:xfrm>
              <a:off x="4258" y="1808"/>
              <a:ext cx="34" cy="98"/>
            </a:xfrm>
            <a:custGeom>
              <a:avLst/>
              <a:gdLst>
                <a:gd name="T0" fmla="*/ 36 w 30"/>
                <a:gd name="T1" fmla="*/ 0 h 84"/>
                <a:gd name="T2" fmla="*/ 10 w 30"/>
                <a:gd name="T3" fmla="*/ 7 h 84"/>
                <a:gd name="T4" fmla="*/ 0 w 30"/>
                <a:gd name="T5" fmla="*/ 42 h 84"/>
                <a:gd name="T6" fmla="*/ 25 w 30"/>
                <a:gd name="T7" fmla="*/ 23 h 84"/>
                <a:gd name="T8" fmla="*/ 18 w 30"/>
                <a:gd name="T9" fmla="*/ 65 h 84"/>
                <a:gd name="T10" fmla="*/ 0 w 30"/>
                <a:gd name="T11" fmla="*/ 68 h 84"/>
                <a:gd name="T12" fmla="*/ 0 w 30"/>
                <a:gd name="T13" fmla="*/ 111 h 84"/>
                <a:gd name="T14" fmla="*/ 18 w 30"/>
                <a:gd name="T15" fmla="*/ 114 h 84"/>
                <a:gd name="T16" fmla="*/ 25 w 30"/>
                <a:gd name="T17" fmla="*/ 84 h 84"/>
                <a:gd name="T18" fmla="*/ 39 w 30"/>
                <a:gd name="T19" fmla="*/ 46 h 84"/>
                <a:gd name="T20" fmla="*/ 36 w 30"/>
                <a:gd name="T21" fmla="*/ 0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84"/>
                <a:gd name="T35" fmla="*/ 30 w 30"/>
                <a:gd name="T36" fmla="*/ 84 h 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84">
                  <a:moveTo>
                    <a:pt x="28" y="0"/>
                  </a:moveTo>
                  <a:lnTo>
                    <a:pt x="8" y="5"/>
                  </a:lnTo>
                  <a:lnTo>
                    <a:pt x="0" y="31"/>
                  </a:lnTo>
                  <a:lnTo>
                    <a:pt x="19" y="17"/>
                  </a:lnTo>
                  <a:lnTo>
                    <a:pt x="14" y="48"/>
                  </a:lnTo>
                  <a:lnTo>
                    <a:pt x="0" y="50"/>
                  </a:lnTo>
                  <a:lnTo>
                    <a:pt x="0" y="81"/>
                  </a:lnTo>
                  <a:lnTo>
                    <a:pt x="14" y="84"/>
                  </a:lnTo>
                  <a:lnTo>
                    <a:pt x="19" y="62"/>
                  </a:lnTo>
                  <a:lnTo>
                    <a:pt x="30" y="3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4" name="Freeform 29"/>
            <p:cNvSpPr>
              <a:spLocks/>
            </p:cNvSpPr>
            <p:nvPr/>
          </p:nvSpPr>
          <p:spPr bwMode="auto">
            <a:xfrm>
              <a:off x="3884" y="1957"/>
              <a:ext cx="397" cy="786"/>
            </a:xfrm>
            <a:custGeom>
              <a:avLst/>
              <a:gdLst>
                <a:gd name="T0" fmla="*/ 424 w 353"/>
                <a:gd name="T1" fmla="*/ 0 h 672"/>
                <a:gd name="T2" fmla="*/ 394 w 353"/>
                <a:gd name="T3" fmla="*/ 78 h 672"/>
                <a:gd name="T4" fmla="*/ 323 w 353"/>
                <a:gd name="T5" fmla="*/ 119 h 672"/>
                <a:gd name="T6" fmla="*/ 267 w 353"/>
                <a:gd name="T7" fmla="*/ 132 h 672"/>
                <a:gd name="T8" fmla="*/ 225 w 353"/>
                <a:gd name="T9" fmla="*/ 104 h 672"/>
                <a:gd name="T10" fmla="*/ 207 w 353"/>
                <a:gd name="T11" fmla="*/ 68 h 672"/>
                <a:gd name="T12" fmla="*/ 180 w 353"/>
                <a:gd name="T13" fmla="*/ 149 h 672"/>
                <a:gd name="T14" fmla="*/ 73 w 353"/>
                <a:gd name="T15" fmla="*/ 358 h 672"/>
                <a:gd name="T16" fmla="*/ 24 w 353"/>
                <a:gd name="T17" fmla="*/ 684 h 672"/>
                <a:gd name="T18" fmla="*/ 0 w 353"/>
                <a:gd name="T19" fmla="*/ 919 h 672"/>
                <a:gd name="T20" fmla="*/ 124 w 353"/>
                <a:gd name="T21" fmla="*/ 690 h 672"/>
                <a:gd name="T22" fmla="*/ 267 w 353"/>
                <a:gd name="T23" fmla="*/ 294 h 672"/>
                <a:gd name="T24" fmla="*/ 298 w 353"/>
                <a:gd name="T25" fmla="*/ 209 h 672"/>
                <a:gd name="T26" fmla="*/ 367 w 353"/>
                <a:gd name="T27" fmla="*/ 138 h 672"/>
                <a:gd name="T28" fmla="*/ 418 w 353"/>
                <a:gd name="T29" fmla="*/ 95 h 672"/>
                <a:gd name="T30" fmla="*/ 446 w 353"/>
                <a:gd name="T31" fmla="*/ 64 h 672"/>
                <a:gd name="T32" fmla="*/ 424 w 353"/>
                <a:gd name="T33" fmla="*/ 0 h 6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3"/>
                <a:gd name="T52" fmla="*/ 0 h 672"/>
                <a:gd name="T53" fmla="*/ 353 w 353"/>
                <a:gd name="T54" fmla="*/ 672 h 6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3" h="672">
                  <a:moveTo>
                    <a:pt x="335" y="0"/>
                  </a:moveTo>
                  <a:lnTo>
                    <a:pt x="311" y="57"/>
                  </a:lnTo>
                  <a:lnTo>
                    <a:pt x="255" y="87"/>
                  </a:lnTo>
                  <a:lnTo>
                    <a:pt x="211" y="97"/>
                  </a:lnTo>
                  <a:lnTo>
                    <a:pt x="178" y="76"/>
                  </a:lnTo>
                  <a:lnTo>
                    <a:pt x="164" y="50"/>
                  </a:lnTo>
                  <a:lnTo>
                    <a:pt x="142" y="109"/>
                  </a:lnTo>
                  <a:lnTo>
                    <a:pt x="58" y="262"/>
                  </a:lnTo>
                  <a:lnTo>
                    <a:pt x="19" y="500"/>
                  </a:lnTo>
                  <a:lnTo>
                    <a:pt x="0" y="672"/>
                  </a:lnTo>
                  <a:lnTo>
                    <a:pt x="98" y="504"/>
                  </a:lnTo>
                  <a:lnTo>
                    <a:pt x="211" y="215"/>
                  </a:lnTo>
                  <a:lnTo>
                    <a:pt x="236" y="153"/>
                  </a:lnTo>
                  <a:lnTo>
                    <a:pt x="290" y="101"/>
                  </a:lnTo>
                  <a:lnTo>
                    <a:pt x="331" y="69"/>
                  </a:lnTo>
                  <a:lnTo>
                    <a:pt x="353" y="4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BF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5" name="Freeform 30"/>
            <p:cNvSpPr>
              <a:spLocks/>
            </p:cNvSpPr>
            <p:nvPr/>
          </p:nvSpPr>
          <p:spPr bwMode="auto">
            <a:xfrm>
              <a:off x="4150" y="1976"/>
              <a:ext cx="115" cy="166"/>
            </a:xfrm>
            <a:custGeom>
              <a:avLst/>
              <a:gdLst>
                <a:gd name="T0" fmla="*/ 73 w 103"/>
                <a:gd name="T1" fmla="*/ 114 h 140"/>
                <a:gd name="T2" fmla="*/ 0 w 103"/>
                <a:gd name="T3" fmla="*/ 197 h 140"/>
                <a:gd name="T4" fmla="*/ 0 w 103"/>
                <a:gd name="T5" fmla="*/ 135 h 140"/>
                <a:gd name="T6" fmla="*/ 86 w 103"/>
                <a:gd name="T7" fmla="*/ 65 h 140"/>
                <a:gd name="T8" fmla="*/ 126 w 103"/>
                <a:gd name="T9" fmla="*/ 0 h 140"/>
                <a:gd name="T10" fmla="*/ 128 w 103"/>
                <a:gd name="T11" fmla="*/ 60 h 140"/>
                <a:gd name="T12" fmla="*/ 73 w 103"/>
                <a:gd name="T13" fmla="*/ 114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140"/>
                <a:gd name="T23" fmla="*/ 103 w 103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140">
                  <a:moveTo>
                    <a:pt x="58" y="81"/>
                  </a:moveTo>
                  <a:lnTo>
                    <a:pt x="0" y="140"/>
                  </a:lnTo>
                  <a:lnTo>
                    <a:pt x="0" y="96"/>
                  </a:lnTo>
                  <a:lnTo>
                    <a:pt x="69" y="46"/>
                  </a:lnTo>
                  <a:lnTo>
                    <a:pt x="101" y="0"/>
                  </a:lnTo>
                  <a:lnTo>
                    <a:pt x="103" y="43"/>
                  </a:lnTo>
                  <a:lnTo>
                    <a:pt x="58" y="81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6" name="Freeform 31"/>
            <p:cNvSpPr>
              <a:spLocks/>
            </p:cNvSpPr>
            <p:nvPr/>
          </p:nvSpPr>
          <p:spPr bwMode="auto">
            <a:xfrm>
              <a:off x="3909" y="2107"/>
              <a:ext cx="216" cy="592"/>
            </a:xfrm>
            <a:custGeom>
              <a:avLst/>
              <a:gdLst>
                <a:gd name="T0" fmla="*/ 243 w 192"/>
                <a:gd name="T1" fmla="*/ 6 h 508"/>
                <a:gd name="T2" fmla="*/ 243 w 192"/>
                <a:gd name="T3" fmla="*/ 65 h 508"/>
                <a:gd name="T4" fmla="*/ 120 w 192"/>
                <a:gd name="T5" fmla="*/ 443 h 508"/>
                <a:gd name="T6" fmla="*/ 64 w 192"/>
                <a:gd name="T7" fmla="*/ 551 h 508"/>
                <a:gd name="T8" fmla="*/ 0 w 192"/>
                <a:gd name="T9" fmla="*/ 690 h 508"/>
                <a:gd name="T10" fmla="*/ 0 w 192"/>
                <a:gd name="T11" fmla="*/ 499 h 508"/>
                <a:gd name="T12" fmla="*/ 60 w 192"/>
                <a:gd name="T13" fmla="*/ 362 h 508"/>
                <a:gd name="T14" fmla="*/ 105 w 192"/>
                <a:gd name="T15" fmla="*/ 359 h 508"/>
                <a:gd name="T16" fmla="*/ 105 w 192"/>
                <a:gd name="T17" fmla="*/ 288 h 508"/>
                <a:gd name="T18" fmla="*/ 105 w 192"/>
                <a:gd name="T19" fmla="*/ 197 h 508"/>
                <a:gd name="T20" fmla="*/ 111 w 192"/>
                <a:gd name="T21" fmla="*/ 129 h 508"/>
                <a:gd name="T22" fmla="*/ 161 w 192"/>
                <a:gd name="T23" fmla="*/ 52 h 508"/>
                <a:gd name="T24" fmla="*/ 192 w 192"/>
                <a:gd name="T25" fmla="*/ 40 h 508"/>
                <a:gd name="T26" fmla="*/ 203 w 192"/>
                <a:gd name="T27" fmla="*/ 0 h 508"/>
                <a:gd name="T28" fmla="*/ 243 w 192"/>
                <a:gd name="T29" fmla="*/ 6 h 5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508"/>
                <a:gd name="T47" fmla="*/ 192 w 192"/>
                <a:gd name="T48" fmla="*/ 508 h 5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508">
                  <a:moveTo>
                    <a:pt x="192" y="4"/>
                  </a:moveTo>
                  <a:lnTo>
                    <a:pt x="192" y="48"/>
                  </a:lnTo>
                  <a:lnTo>
                    <a:pt x="95" y="326"/>
                  </a:lnTo>
                  <a:lnTo>
                    <a:pt x="51" y="406"/>
                  </a:lnTo>
                  <a:lnTo>
                    <a:pt x="0" y="508"/>
                  </a:lnTo>
                  <a:lnTo>
                    <a:pt x="0" y="367"/>
                  </a:lnTo>
                  <a:lnTo>
                    <a:pt x="47" y="267"/>
                  </a:lnTo>
                  <a:lnTo>
                    <a:pt x="83" y="264"/>
                  </a:lnTo>
                  <a:lnTo>
                    <a:pt x="83" y="212"/>
                  </a:lnTo>
                  <a:lnTo>
                    <a:pt x="83" y="145"/>
                  </a:lnTo>
                  <a:lnTo>
                    <a:pt x="88" y="95"/>
                  </a:lnTo>
                  <a:lnTo>
                    <a:pt x="127" y="39"/>
                  </a:lnTo>
                  <a:lnTo>
                    <a:pt x="152" y="29"/>
                  </a:lnTo>
                  <a:lnTo>
                    <a:pt x="160" y="0"/>
                  </a:lnTo>
                  <a:lnTo>
                    <a:pt x="192" y="4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7" name="Freeform 32"/>
            <p:cNvSpPr>
              <a:spLocks/>
            </p:cNvSpPr>
            <p:nvPr/>
          </p:nvSpPr>
          <p:spPr bwMode="auto">
            <a:xfrm>
              <a:off x="4026" y="2034"/>
              <a:ext cx="74" cy="105"/>
            </a:xfrm>
            <a:custGeom>
              <a:avLst/>
              <a:gdLst>
                <a:gd name="T0" fmla="*/ 84 w 65"/>
                <a:gd name="T1" fmla="*/ 40 h 90"/>
                <a:gd name="T2" fmla="*/ 40 w 65"/>
                <a:gd name="T3" fmla="*/ 71 h 90"/>
                <a:gd name="T4" fmla="*/ 0 w 65"/>
                <a:gd name="T5" fmla="*/ 123 h 90"/>
                <a:gd name="T6" fmla="*/ 25 w 65"/>
                <a:gd name="T7" fmla="*/ 15 h 90"/>
                <a:gd name="T8" fmla="*/ 54 w 65"/>
                <a:gd name="T9" fmla="*/ 0 h 90"/>
                <a:gd name="T10" fmla="*/ 84 w 65"/>
                <a:gd name="T11" fmla="*/ 4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90"/>
                <a:gd name="T20" fmla="*/ 65 w 65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90">
                  <a:moveTo>
                    <a:pt x="65" y="29"/>
                  </a:moveTo>
                  <a:lnTo>
                    <a:pt x="31" y="52"/>
                  </a:lnTo>
                  <a:lnTo>
                    <a:pt x="0" y="90"/>
                  </a:lnTo>
                  <a:lnTo>
                    <a:pt x="19" y="11"/>
                  </a:lnTo>
                  <a:lnTo>
                    <a:pt x="41" y="0"/>
                  </a:lnTo>
                  <a:lnTo>
                    <a:pt x="65" y="29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8" name="Freeform 33"/>
            <p:cNvSpPr>
              <a:spLocks/>
            </p:cNvSpPr>
            <p:nvPr/>
          </p:nvSpPr>
          <p:spPr bwMode="auto">
            <a:xfrm>
              <a:off x="3880" y="2090"/>
              <a:ext cx="254" cy="693"/>
            </a:xfrm>
            <a:custGeom>
              <a:avLst/>
              <a:gdLst>
                <a:gd name="T0" fmla="*/ 287 w 225"/>
                <a:gd name="T1" fmla="*/ 19 h 594"/>
                <a:gd name="T2" fmla="*/ 209 w 225"/>
                <a:gd name="T3" fmla="*/ 0 h 594"/>
                <a:gd name="T4" fmla="*/ 189 w 225"/>
                <a:gd name="T5" fmla="*/ 58 h 594"/>
                <a:gd name="T6" fmla="*/ 195 w 225"/>
                <a:gd name="T7" fmla="*/ 98 h 594"/>
                <a:gd name="T8" fmla="*/ 108 w 225"/>
                <a:gd name="T9" fmla="*/ 261 h 594"/>
                <a:gd name="T10" fmla="*/ 20 w 225"/>
                <a:gd name="T11" fmla="*/ 531 h 594"/>
                <a:gd name="T12" fmla="*/ 0 w 225"/>
                <a:gd name="T13" fmla="*/ 809 h 594"/>
                <a:gd name="T14" fmla="*/ 120 w 225"/>
                <a:gd name="T15" fmla="*/ 594 h 594"/>
                <a:gd name="T16" fmla="*/ 231 w 225"/>
                <a:gd name="T17" fmla="*/ 100 h 594"/>
                <a:gd name="T18" fmla="*/ 257 w 225"/>
                <a:gd name="T19" fmla="*/ 81 h 594"/>
                <a:gd name="T20" fmla="*/ 287 w 225"/>
                <a:gd name="T21" fmla="*/ 19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"/>
                <a:gd name="T34" fmla="*/ 0 h 594"/>
                <a:gd name="T35" fmla="*/ 225 w 225"/>
                <a:gd name="T36" fmla="*/ 594 h 5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" h="594">
                  <a:moveTo>
                    <a:pt x="225" y="14"/>
                  </a:moveTo>
                  <a:lnTo>
                    <a:pt x="164" y="0"/>
                  </a:lnTo>
                  <a:lnTo>
                    <a:pt x="148" y="43"/>
                  </a:lnTo>
                  <a:lnTo>
                    <a:pt x="153" y="72"/>
                  </a:lnTo>
                  <a:lnTo>
                    <a:pt x="85" y="192"/>
                  </a:lnTo>
                  <a:lnTo>
                    <a:pt x="16" y="390"/>
                  </a:lnTo>
                  <a:lnTo>
                    <a:pt x="0" y="594"/>
                  </a:lnTo>
                  <a:lnTo>
                    <a:pt x="94" y="436"/>
                  </a:lnTo>
                  <a:lnTo>
                    <a:pt x="182" y="74"/>
                  </a:lnTo>
                  <a:lnTo>
                    <a:pt x="202" y="59"/>
                  </a:lnTo>
                  <a:lnTo>
                    <a:pt x="225" y="14"/>
                  </a:lnTo>
                  <a:close/>
                </a:path>
              </a:pathLst>
            </a:custGeom>
            <a:solidFill>
              <a:srgbClr val="871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9" name="Freeform 34"/>
            <p:cNvSpPr>
              <a:spLocks/>
            </p:cNvSpPr>
            <p:nvPr/>
          </p:nvSpPr>
          <p:spPr bwMode="auto">
            <a:xfrm>
              <a:off x="3341" y="1855"/>
              <a:ext cx="333" cy="245"/>
            </a:xfrm>
            <a:custGeom>
              <a:avLst/>
              <a:gdLst>
                <a:gd name="T0" fmla="*/ 247 w 295"/>
                <a:gd name="T1" fmla="*/ 153 h 210"/>
                <a:gd name="T2" fmla="*/ 172 w 295"/>
                <a:gd name="T3" fmla="*/ 63 h 210"/>
                <a:gd name="T4" fmla="*/ 131 w 295"/>
                <a:gd name="T5" fmla="*/ 54 h 210"/>
                <a:gd name="T6" fmla="*/ 91 w 295"/>
                <a:gd name="T7" fmla="*/ 0 h 210"/>
                <a:gd name="T8" fmla="*/ 49 w 295"/>
                <a:gd name="T9" fmla="*/ 0 h 210"/>
                <a:gd name="T10" fmla="*/ 0 w 295"/>
                <a:gd name="T11" fmla="*/ 68 h 210"/>
                <a:gd name="T12" fmla="*/ 21 w 295"/>
                <a:gd name="T13" fmla="*/ 86 h 210"/>
                <a:gd name="T14" fmla="*/ 70 w 295"/>
                <a:gd name="T15" fmla="*/ 76 h 210"/>
                <a:gd name="T16" fmla="*/ 91 w 295"/>
                <a:gd name="T17" fmla="*/ 42 h 210"/>
                <a:gd name="T18" fmla="*/ 109 w 295"/>
                <a:gd name="T19" fmla="*/ 72 h 210"/>
                <a:gd name="T20" fmla="*/ 109 w 295"/>
                <a:gd name="T21" fmla="*/ 144 h 210"/>
                <a:gd name="T22" fmla="*/ 140 w 295"/>
                <a:gd name="T23" fmla="*/ 153 h 210"/>
                <a:gd name="T24" fmla="*/ 140 w 295"/>
                <a:gd name="T25" fmla="*/ 91 h 210"/>
                <a:gd name="T26" fmla="*/ 186 w 295"/>
                <a:gd name="T27" fmla="*/ 120 h 210"/>
                <a:gd name="T28" fmla="*/ 176 w 295"/>
                <a:gd name="T29" fmla="*/ 196 h 210"/>
                <a:gd name="T30" fmla="*/ 186 w 295"/>
                <a:gd name="T31" fmla="*/ 225 h 210"/>
                <a:gd name="T32" fmla="*/ 208 w 295"/>
                <a:gd name="T33" fmla="*/ 182 h 210"/>
                <a:gd name="T34" fmla="*/ 230 w 295"/>
                <a:gd name="T35" fmla="*/ 196 h 210"/>
                <a:gd name="T36" fmla="*/ 226 w 295"/>
                <a:gd name="T37" fmla="*/ 243 h 210"/>
                <a:gd name="T38" fmla="*/ 253 w 295"/>
                <a:gd name="T39" fmla="*/ 267 h 210"/>
                <a:gd name="T40" fmla="*/ 253 w 295"/>
                <a:gd name="T41" fmla="*/ 210 h 210"/>
                <a:gd name="T42" fmla="*/ 283 w 295"/>
                <a:gd name="T43" fmla="*/ 219 h 210"/>
                <a:gd name="T44" fmla="*/ 283 w 295"/>
                <a:gd name="T45" fmla="*/ 286 h 210"/>
                <a:gd name="T46" fmla="*/ 305 w 295"/>
                <a:gd name="T47" fmla="*/ 267 h 210"/>
                <a:gd name="T48" fmla="*/ 291 w 295"/>
                <a:gd name="T49" fmla="*/ 196 h 210"/>
                <a:gd name="T50" fmla="*/ 331 w 295"/>
                <a:gd name="T51" fmla="*/ 229 h 210"/>
                <a:gd name="T52" fmla="*/ 336 w 295"/>
                <a:gd name="T53" fmla="*/ 280 h 210"/>
                <a:gd name="T54" fmla="*/ 376 w 295"/>
                <a:gd name="T55" fmla="*/ 280 h 210"/>
                <a:gd name="T56" fmla="*/ 367 w 295"/>
                <a:gd name="T57" fmla="*/ 215 h 210"/>
                <a:gd name="T58" fmla="*/ 309 w 295"/>
                <a:gd name="T59" fmla="*/ 172 h 210"/>
                <a:gd name="T60" fmla="*/ 306 w 295"/>
                <a:gd name="T61" fmla="*/ 169 h 210"/>
                <a:gd name="T62" fmla="*/ 299 w 295"/>
                <a:gd name="T63" fmla="*/ 168 h 210"/>
                <a:gd name="T64" fmla="*/ 289 w 295"/>
                <a:gd name="T65" fmla="*/ 165 h 210"/>
                <a:gd name="T66" fmla="*/ 277 w 295"/>
                <a:gd name="T67" fmla="*/ 162 h 210"/>
                <a:gd name="T68" fmla="*/ 265 w 295"/>
                <a:gd name="T69" fmla="*/ 158 h 210"/>
                <a:gd name="T70" fmla="*/ 255 w 295"/>
                <a:gd name="T71" fmla="*/ 155 h 210"/>
                <a:gd name="T72" fmla="*/ 249 w 295"/>
                <a:gd name="T73" fmla="*/ 154 h 210"/>
                <a:gd name="T74" fmla="*/ 247 w 295"/>
                <a:gd name="T75" fmla="*/ 153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5"/>
                <a:gd name="T115" fmla="*/ 0 h 210"/>
                <a:gd name="T116" fmla="*/ 295 w 295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5" h="210">
                  <a:moveTo>
                    <a:pt x="194" y="112"/>
                  </a:moveTo>
                  <a:lnTo>
                    <a:pt x="135" y="46"/>
                  </a:lnTo>
                  <a:lnTo>
                    <a:pt x="103" y="39"/>
                  </a:lnTo>
                  <a:lnTo>
                    <a:pt x="72" y="0"/>
                  </a:lnTo>
                  <a:lnTo>
                    <a:pt x="38" y="0"/>
                  </a:lnTo>
                  <a:lnTo>
                    <a:pt x="0" y="50"/>
                  </a:lnTo>
                  <a:lnTo>
                    <a:pt x="17" y="63"/>
                  </a:lnTo>
                  <a:lnTo>
                    <a:pt x="55" y="56"/>
                  </a:lnTo>
                  <a:lnTo>
                    <a:pt x="72" y="31"/>
                  </a:lnTo>
                  <a:lnTo>
                    <a:pt x="86" y="53"/>
                  </a:lnTo>
                  <a:lnTo>
                    <a:pt x="86" y="105"/>
                  </a:lnTo>
                  <a:lnTo>
                    <a:pt x="110" y="112"/>
                  </a:lnTo>
                  <a:lnTo>
                    <a:pt x="110" y="67"/>
                  </a:lnTo>
                  <a:lnTo>
                    <a:pt x="146" y="88"/>
                  </a:lnTo>
                  <a:lnTo>
                    <a:pt x="138" y="144"/>
                  </a:lnTo>
                  <a:lnTo>
                    <a:pt x="146" y="165"/>
                  </a:lnTo>
                  <a:lnTo>
                    <a:pt x="163" y="134"/>
                  </a:lnTo>
                  <a:lnTo>
                    <a:pt x="181" y="144"/>
                  </a:lnTo>
                  <a:lnTo>
                    <a:pt x="177" y="178"/>
                  </a:lnTo>
                  <a:lnTo>
                    <a:pt x="198" y="196"/>
                  </a:lnTo>
                  <a:lnTo>
                    <a:pt x="198" y="154"/>
                  </a:lnTo>
                  <a:lnTo>
                    <a:pt x="222" y="161"/>
                  </a:lnTo>
                  <a:lnTo>
                    <a:pt x="222" y="210"/>
                  </a:lnTo>
                  <a:lnTo>
                    <a:pt x="239" y="196"/>
                  </a:lnTo>
                  <a:lnTo>
                    <a:pt x="229" y="144"/>
                  </a:lnTo>
                  <a:lnTo>
                    <a:pt x="260" y="168"/>
                  </a:lnTo>
                  <a:lnTo>
                    <a:pt x="264" y="206"/>
                  </a:lnTo>
                  <a:lnTo>
                    <a:pt x="295" y="206"/>
                  </a:lnTo>
                  <a:lnTo>
                    <a:pt x="288" y="158"/>
                  </a:lnTo>
                  <a:lnTo>
                    <a:pt x="243" y="126"/>
                  </a:lnTo>
                  <a:lnTo>
                    <a:pt x="240" y="124"/>
                  </a:lnTo>
                  <a:lnTo>
                    <a:pt x="235" y="123"/>
                  </a:lnTo>
                  <a:lnTo>
                    <a:pt x="227" y="121"/>
                  </a:lnTo>
                  <a:lnTo>
                    <a:pt x="217" y="119"/>
                  </a:lnTo>
                  <a:lnTo>
                    <a:pt x="208" y="116"/>
                  </a:lnTo>
                  <a:lnTo>
                    <a:pt x="200" y="114"/>
                  </a:lnTo>
                  <a:lnTo>
                    <a:pt x="196" y="113"/>
                  </a:lnTo>
                  <a:lnTo>
                    <a:pt x="194" y="112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0" name="Freeform 35"/>
            <p:cNvSpPr>
              <a:spLocks/>
            </p:cNvSpPr>
            <p:nvPr/>
          </p:nvSpPr>
          <p:spPr bwMode="auto">
            <a:xfrm>
              <a:off x="3255" y="1698"/>
              <a:ext cx="131" cy="187"/>
            </a:xfrm>
            <a:custGeom>
              <a:avLst/>
              <a:gdLst>
                <a:gd name="T0" fmla="*/ 111 w 116"/>
                <a:gd name="T1" fmla="*/ 56 h 159"/>
                <a:gd name="T2" fmla="*/ 87 w 116"/>
                <a:gd name="T3" fmla="*/ 47 h 159"/>
                <a:gd name="T4" fmla="*/ 63 w 116"/>
                <a:gd name="T5" fmla="*/ 22 h 159"/>
                <a:gd name="T6" fmla="*/ 40 w 116"/>
                <a:gd name="T7" fmla="*/ 19 h 159"/>
                <a:gd name="T8" fmla="*/ 17 w 116"/>
                <a:gd name="T9" fmla="*/ 0 h 159"/>
                <a:gd name="T10" fmla="*/ 17 w 116"/>
                <a:gd name="T11" fmla="*/ 38 h 159"/>
                <a:gd name="T12" fmla="*/ 40 w 116"/>
                <a:gd name="T13" fmla="*/ 47 h 159"/>
                <a:gd name="T14" fmla="*/ 72 w 116"/>
                <a:gd name="T15" fmla="*/ 56 h 159"/>
                <a:gd name="T16" fmla="*/ 69 w 116"/>
                <a:gd name="T17" fmla="*/ 132 h 159"/>
                <a:gd name="T18" fmla="*/ 69 w 116"/>
                <a:gd name="T19" fmla="*/ 155 h 159"/>
                <a:gd name="T20" fmla="*/ 95 w 116"/>
                <a:gd name="T21" fmla="*/ 183 h 159"/>
                <a:gd name="T22" fmla="*/ 80 w 116"/>
                <a:gd name="T23" fmla="*/ 188 h 159"/>
                <a:gd name="T24" fmla="*/ 51 w 116"/>
                <a:gd name="T25" fmla="*/ 167 h 159"/>
                <a:gd name="T26" fmla="*/ 0 w 116"/>
                <a:gd name="T27" fmla="*/ 167 h 159"/>
                <a:gd name="T28" fmla="*/ 9 w 116"/>
                <a:gd name="T29" fmla="*/ 199 h 159"/>
                <a:gd name="T30" fmla="*/ 63 w 116"/>
                <a:gd name="T31" fmla="*/ 220 h 159"/>
                <a:gd name="T32" fmla="*/ 98 w 116"/>
                <a:gd name="T33" fmla="*/ 220 h 159"/>
                <a:gd name="T34" fmla="*/ 148 w 116"/>
                <a:gd name="T35" fmla="*/ 182 h 159"/>
                <a:gd name="T36" fmla="*/ 125 w 116"/>
                <a:gd name="T37" fmla="*/ 148 h 159"/>
                <a:gd name="T38" fmla="*/ 125 w 116"/>
                <a:gd name="T39" fmla="*/ 112 h 159"/>
                <a:gd name="T40" fmla="*/ 116 w 116"/>
                <a:gd name="T41" fmla="*/ 73 h 159"/>
                <a:gd name="T42" fmla="*/ 111 w 116"/>
                <a:gd name="T43" fmla="*/ 56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"/>
                <a:gd name="T67" fmla="*/ 0 h 159"/>
                <a:gd name="T68" fmla="*/ 116 w 116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" h="159">
                  <a:moveTo>
                    <a:pt x="87" y="41"/>
                  </a:moveTo>
                  <a:lnTo>
                    <a:pt x="68" y="34"/>
                  </a:lnTo>
                  <a:lnTo>
                    <a:pt x="50" y="16"/>
                  </a:lnTo>
                  <a:lnTo>
                    <a:pt x="31" y="14"/>
                  </a:lnTo>
                  <a:lnTo>
                    <a:pt x="13" y="0"/>
                  </a:lnTo>
                  <a:lnTo>
                    <a:pt x="13" y="27"/>
                  </a:lnTo>
                  <a:lnTo>
                    <a:pt x="31" y="34"/>
                  </a:lnTo>
                  <a:lnTo>
                    <a:pt x="57" y="41"/>
                  </a:lnTo>
                  <a:lnTo>
                    <a:pt x="54" y="95"/>
                  </a:lnTo>
                  <a:lnTo>
                    <a:pt x="54" y="112"/>
                  </a:lnTo>
                  <a:lnTo>
                    <a:pt x="74" y="133"/>
                  </a:lnTo>
                  <a:lnTo>
                    <a:pt x="63" y="136"/>
                  </a:lnTo>
                  <a:lnTo>
                    <a:pt x="40" y="121"/>
                  </a:lnTo>
                  <a:lnTo>
                    <a:pt x="0" y="121"/>
                  </a:lnTo>
                  <a:lnTo>
                    <a:pt x="7" y="144"/>
                  </a:lnTo>
                  <a:lnTo>
                    <a:pt x="50" y="159"/>
                  </a:lnTo>
                  <a:lnTo>
                    <a:pt x="77" y="159"/>
                  </a:lnTo>
                  <a:lnTo>
                    <a:pt x="116" y="132"/>
                  </a:lnTo>
                  <a:lnTo>
                    <a:pt x="98" y="107"/>
                  </a:lnTo>
                  <a:lnTo>
                    <a:pt x="98" y="81"/>
                  </a:lnTo>
                  <a:lnTo>
                    <a:pt x="91" y="53"/>
                  </a:lnTo>
                  <a:lnTo>
                    <a:pt x="87" y="4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1" name="Freeform 36"/>
            <p:cNvSpPr>
              <a:spLocks/>
            </p:cNvSpPr>
            <p:nvPr/>
          </p:nvSpPr>
          <p:spPr bwMode="auto">
            <a:xfrm>
              <a:off x="3224" y="1733"/>
              <a:ext cx="54" cy="47"/>
            </a:xfrm>
            <a:custGeom>
              <a:avLst/>
              <a:gdLst>
                <a:gd name="T0" fmla="*/ 60 w 47"/>
                <a:gd name="T1" fmla="*/ 15 h 41"/>
                <a:gd name="T2" fmla="*/ 11 w 47"/>
                <a:gd name="T3" fmla="*/ 0 h 41"/>
                <a:gd name="T4" fmla="*/ 0 w 47"/>
                <a:gd name="T5" fmla="*/ 15 h 41"/>
                <a:gd name="T6" fmla="*/ 11 w 47"/>
                <a:gd name="T7" fmla="*/ 30 h 41"/>
                <a:gd name="T8" fmla="*/ 59 w 47"/>
                <a:gd name="T9" fmla="*/ 54 h 41"/>
                <a:gd name="T10" fmla="*/ 62 w 47"/>
                <a:gd name="T11" fmla="*/ 37 h 41"/>
                <a:gd name="T12" fmla="*/ 62 w 47"/>
                <a:gd name="T13" fmla="*/ 32 h 41"/>
                <a:gd name="T14" fmla="*/ 61 w 47"/>
                <a:gd name="T15" fmla="*/ 22 h 41"/>
                <a:gd name="T16" fmla="*/ 60 w 47"/>
                <a:gd name="T17" fmla="*/ 16 h 41"/>
                <a:gd name="T18" fmla="*/ 60 w 47"/>
                <a:gd name="T19" fmla="*/ 15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41"/>
                <a:gd name="T32" fmla="*/ 47 w 47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41">
                  <a:moveTo>
                    <a:pt x="45" y="11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23"/>
                  </a:lnTo>
                  <a:lnTo>
                    <a:pt x="44" y="41"/>
                  </a:lnTo>
                  <a:lnTo>
                    <a:pt x="47" y="28"/>
                  </a:lnTo>
                  <a:lnTo>
                    <a:pt x="47" y="24"/>
                  </a:lnTo>
                  <a:lnTo>
                    <a:pt x="46" y="17"/>
                  </a:lnTo>
                  <a:lnTo>
                    <a:pt x="45" y="12"/>
                  </a:lnTo>
                  <a:lnTo>
                    <a:pt x="45" y="1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2" name="Freeform 37"/>
            <p:cNvSpPr>
              <a:spLocks/>
            </p:cNvSpPr>
            <p:nvPr/>
          </p:nvSpPr>
          <p:spPr bwMode="auto">
            <a:xfrm>
              <a:off x="3217" y="1691"/>
              <a:ext cx="45" cy="42"/>
            </a:xfrm>
            <a:custGeom>
              <a:avLst/>
              <a:gdLst>
                <a:gd name="T0" fmla="*/ 44 w 40"/>
                <a:gd name="T1" fmla="*/ 30 h 36"/>
                <a:gd name="T2" fmla="*/ 9 w 40"/>
                <a:gd name="T3" fmla="*/ 0 h 36"/>
                <a:gd name="T4" fmla="*/ 0 w 40"/>
                <a:gd name="T5" fmla="*/ 23 h 36"/>
                <a:gd name="T6" fmla="*/ 18 w 40"/>
                <a:gd name="T7" fmla="*/ 47 h 36"/>
                <a:gd name="T8" fmla="*/ 51 w 40"/>
                <a:gd name="T9" fmla="*/ 49 h 36"/>
                <a:gd name="T10" fmla="*/ 50 w 40"/>
                <a:gd name="T11" fmla="*/ 47 h 36"/>
                <a:gd name="T12" fmla="*/ 48 w 40"/>
                <a:gd name="T13" fmla="*/ 39 h 36"/>
                <a:gd name="T14" fmla="*/ 46 w 40"/>
                <a:gd name="T15" fmla="*/ 33 h 36"/>
                <a:gd name="T16" fmla="*/ 44 w 40"/>
                <a:gd name="T17" fmla="*/ 3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6"/>
                <a:gd name="T29" fmla="*/ 40 w 40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6">
                  <a:moveTo>
                    <a:pt x="35" y="22"/>
                  </a:moveTo>
                  <a:lnTo>
                    <a:pt x="7" y="0"/>
                  </a:lnTo>
                  <a:lnTo>
                    <a:pt x="0" y="17"/>
                  </a:lnTo>
                  <a:lnTo>
                    <a:pt x="14" y="34"/>
                  </a:lnTo>
                  <a:lnTo>
                    <a:pt x="40" y="36"/>
                  </a:lnTo>
                  <a:lnTo>
                    <a:pt x="39" y="34"/>
                  </a:lnTo>
                  <a:lnTo>
                    <a:pt x="38" y="28"/>
                  </a:lnTo>
                  <a:lnTo>
                    <a:pt x="36" y="24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3" name="Freeform 38"/>
            <p:cNvSpPr>
              <a:spLocks/>
            </p:cNvSpPr>
            <p:nvPr/>
          </p:nvSpPr>
          <p:spPr bwMode="auto">
            <a:xfrm>
              <a:off x="3217" y="1764"/>
              <a:ext cx="43" cy="37"/>
            </a:xfrm>
            <a:custGeom>
              <a:avLst/>
              <a:gdLst>
                <a:gd name="T0" fmla="*/ 38 w 38"/>
                <a:gd name="T1" fmla="*/ 19 h 32"/>
                <a:gd name="T2" fmla="*/ 6 w 38"/>
                <a:gd name="T3" fmla="*/ 0 h 32"/>
                <a:gd name="T4" fmla="*/ 0 w 38"/>
                <a:gd name="T5" fmla="*/ 19 h 32"/>
                <a:gd name="T6" fmla="*/ 22 w 38"/>
                <a:gd name="T7" fmla="*/ 37 h 32"/>
                <a:gd name="T8" fmla="*/ 49 w 38"/>
                <a:gd name="T9" fmla="*/ 43 h 32"/>
                <a:gd name="T10" fmla="*/ 49 w 38"/>
                <a:gd name="T11" fmla="*/ 24 h 32"/>
                <a:gd name="T12" fmla="*/ 38 w 38"/>
                <a:gd name="T13" fmla="*/ 19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2"/>
                <a:gd name="T23" fmla="*/ 38 w 3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2">
                  <a:moveTo>
                    <a:pt x="30" y="14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7" y="28"/>
                  </a:lnTo>
                  <a:lnTo>
                    <a:pt x="38" y="32"/>
                  </a:lnTo>
                  <a:lnTo>
                    <a:pt x="38" y="18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4" name="Freeform 39"/>
            <p:cNvSpPr>
              <a:spLocks/>
            </p:cNvSpPr>
            <p:nvPr/>
          </p:nvSpPr>
          <p:spPr bwMode="auto">
            <a:xfrm>
              <a:off x="3224" y="1794"/>
              <a:ext cx="38" cy="35"/>
            </a:xfrm>
            <a:custGeom>
              <a:avLst/>
              <a:gdLst>
                <a:gd name="T0" fmla="*/ 30 w 35"/>
                <a:gd name="T1" fmla="*/ 21 h 30"/>
                <a:gd name="T2" fmla="*/ 0 w 35"/>
                <a:gd name="T3" fmla="*/ 0 h 30"/>
                <a:gd name="T4" fmla="*/ 0 w 35"/>
                <a:gd name="T5" fmla="*/ 40 h 30"/>
                <a:gd name="T6" fmla="*/ 27 w 35"/>
                <a:gd name="T7" fmla="*/ 41 h 30"/>
                <a:gd name="T8" fmla="*/ 41 w 35"/>
                <a:gd name="T9" fmla="*/ 34 h 30"/>
                <a:gd name="T10" fmla="*/ 30 w 35"/>
                <a:gd name="T11" fmla="*/ 21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0"/>
                <a:gd name="T20" fmla="*/ 35 w 35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0">
                  <a:moveTo>
                    <a:pt x="26" y="15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23" y="30"/>
                  </a:lnTo>
                  <a:lnTo>
                    <a:pt x="35" y="25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5" name="Freeform 40"/>
            <p:cNvSpPr>
              <a:spLocks/>
            </p:cNvSpPr>
            <p:nvPr/>
          </p:nvSpPr>
          <p:spPr bwMode="auto">
            <a:xfrm>
              <a:off x="4193" y="1794"/>
              <a:ext cx="90" cy="68"/>
            </a:xfrm>
            <a:custGeom>
              <a:avLst/>
              <a:gdLst>
                <a:gd name="T0" fmla="*/ 0 w 81"/>
                <a:gd name="T1" fmla="*/ 62 h 58"/>
                <a:gd name="T2" fmla="*/ 0 w 81"/>
                <a:gd name="T3" fmla="*/ 80 h 58"/>
                <a:gd name="T4" fmla="*/ 9 w 81"/>
                <a:gd name="T5" fmla="*/ 77 h 58"/>
                <a:gd name="T6" fmla="*/ 18 w 81"/>
                <a:gd name="T7" fmla="*/ 73 h 58"/>
                <a:gd name="T8" fmla="*/ 27 w 81"/>
                <a:gd name="T9" fmla="*/ 64 h 58"/>
                <a:gd name="T10" fmla="*/ 38 w 81"/>
                <a:gd name="T11" fmla="*/ 56 h 58"/>
                <a:gd name="T12" fmla="*/ 46 w 81"/>
                <a:gd name="T13" fmla="*/ 30 h 58"/>
                <a:gd name="T14" fmla="*/ 79 w 81"/>
                <a:gd name="T15" fmla="*/ 25 h 58"/>
                <a:gd name="T16" fmla="*/ 100 w 81"/>
                <a:gd name="T17" fmla="*/ 14 h 58"/>
                <a:gd name="T18" fmla="*/ 43 w 81"/>
                <a:gd name="T19" fmla="*/ 1 h 58"/>
                <a:gd name="T20" fmla="*/ 0 w 81"/>
                <a:gd name="T21" fmla="*/ 0 h 58"/>
                <a:gd name="T22" fmla="*/ 0 w 81"/>
                <a:gd name="T23" fmla="*/ 16 h 58"/>
                <a:gd name="T24" fmla="*/ 36 w 81"/>
                <a:gd name="T25" fmla="*/ 22 h 58"/>
                <a:gd name="T26" fmla="*/ 26 w 81"/>
                <a:gd name="T27" fmla="*/ 48 h 58"/>
                <a:gd name="T28" fmla="*/ 19 w 81"/>
                <a:gd name="T29" fmla="*/ 53 h 58"/>
                <a:gd name="T30" fmla="*/ 12 w 81"/>
                <a:gd name="T31" fmla="*/ 56 h 58"/>
                <a:gd name="T32" fmla="*/ 7 w 81"/>
                <a:gd name="T33" fmla="*/ 61 h 58"/>
                <a:gd name="T34" fmla="*/ 0 w 81"/>
                <a:gd name="T35" fmla="*/ 6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58"/>
                <a:gd name="T56" fmla="*/ 81 w 8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58">
                  <a:moveTo>
                    <a:pt x="0" y="45"/>
                  </a:moveTo>
                  <a:lnTo>
                    <a:pt x="0" y="58"/>
                  </a:lnTo>
                  <a:lnTo>
                    <a:pt x="7" y="56"/>
                  </a:lnTo>
                  <a:lnTo>
                    <a:pt x="14" y="53"/>
                  </a:lnTo>
                  <a:lnTo>
                    <a:pt x="22" y="47"/>
                  </a:lnTo>
                  <a:lnTo>
                    <a:pt x="31" y="41"/>
                  </a:lnTo>
                  <a:lnTo>
                    <a:pt x="37" y="22"/>
                  </a:lnTo>
                  <a:lnTo>
                    <a:pt x="64" y="18"/>
                  </a:lnTo>
                  <a:lnTo>
                    <a:pt x="81" y="10"/>
                  </a:lnTo>
                  <a:lnTo>
                    <a:pt x="35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9" y="16"/>
                  </a:lnTo>
                  <a:lnTo>
                    <a:pt x="21" y="35"/>
                  </a:lnTo>
                  <a:lnTo>
                    <a:pt x="15" y="38"/>
                  </a:lnTo>
                  <a:lnTo>
                    <a:pt x="10" y="41"/>
                  </a:lnTo>
                  <a:lnTo>
                    <a:pt x="5" y="4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6" name="Freeform 41"/>
            <p:cNvSpPr>
              <a:spLocks/>
            </p:cNvSpPr>
            <p:nvPr/>
          </p:nvSpPr>
          <p:spPr bwMode="auto">
            <a:xfrm>
              <a:off x="4069" y="1792"/>
              <a:ext cx="124" cy="70"/>
            </a:xfrm>
            <a:custGeom>
              <a:avLst/>
              <a:gdLst>
                <a:gd name="T0" fmla="*/ 141 w 109"/>
                <a:gd name="T1" fmla="*/ 18 h 61"/>
                <a:gd name="T2" fmla="*/ 141 w 109"/>
                <a:gd name="T3" fmla="*/ 2 h 61"/>
                <a:gd name="T4" fmla="*/ 110 w 109"/>
                <a:gd name="T5" fmla="*/ 0 h 61"/>
                <a:gd name="T6" fmla="*/ 53 w 109"/>
                <a:gd name="T7" fmla="*/ 0 h 61"/>
                <a:gd name="T8" fmla="*/ 23 w 109"/>
                <a:gd name="T9" fmla="*/ 0 h 61"/>
                <a:gd name="T10" fmla="*/ 0 w 109"/>
                <a:gd name="T11" fmla="*/ 1 h 61"/>
                <a:gd name="T12" fmla="*/ 0 w 109"/>
                <a:gd name="T13" fmla="*/ 15 h 61"/>
                <a:gd name="T14" fmla="*/ 38 w 109"/>
                <a:gd name="T15" fmla="*/ 18 h 61"/>
                <a:gd name="T16" fmla="*/ 30 w 109"/>
                <a:gd name="T17" fmla="*/ 48 h 61"/>
                <a:gd name="T18" fmla="*/ 20 w 109"/>
                <a:gd name="T19" fmla="*/ 53 h 61"/>
                <a:gd name="T20" fmla="*/ 13 w 109"/>
                <a:gd name="T21" fmla="*/ 56 h 61"/>
                <a:gd name="T22" fmla="*/ 8 w 109"/>
                <a:gd name="T23" fmla="*/ 61 h 61"/>
                <a:gd name="T24" fmla="*/ 0 w 109"/>
                <a:gd name="T25" fmla="*/ 62 h 61"/>
                <a:gd name="T26" fmla="*/ 0 w 109"/>
                <a:gd name="T27" fmla="*/ 79 h 61"/>
                <a:gd name="T28" fmla="*/ 9 w 109"/>
                <a:gd name="T29" fmla="*/ 77 h 61"/>
                <a:gd name="T30" fmla="*/ 18 w 109"/>
                <a:gd name="T31" fmla="*/ 72 h 61"/>
                <a:gd name="T32" fmla="*/ 28 w 109"/>
                <a:gd name="T33" fmla="*/ 69 h 61"/>
                <a:gd name="T34" fmla="*/ 39 w 109"/>
                <a:gd name="T35" fmla="*/ 61 h 61"/>
                <a:gd name="T36" fmla="*/ 58 w 109"/>
                <a:gd name="T37" fmla="*/ 24 h 61"/>
                <a:gd name="T38" fmla="*/ 86 w 109"/>
                <a:gd name="T39" fmla="*/ 26 h 61"/>
                <a:gd name="T40" fmla="*/ 92 w 109"/>
                <a:gd name="T41" fmla="*/ 41 h 61"/>
                <a:gd name="T42" fmla="*/ 98 w 109"/>
                <a:gd name="T43" fmla="*/ 52 h 61"/>
                <a:gd name="T44" fmla="*/ 105 w 109"/>
                <a:gd name="T45" fmla="*/ 62 h 61"/>
                <a:gd name="T46" fmla="*/ 110 w 109"/>
                <a:gd name="T47" fmla="*/ 70 h 61"/>
                <a:gd name="T48" fmla="*/ 116 w 109"/>
                <a:gd name="T49" fmla="*/ 75 h 61"/>
                <a:gd name="T50" fmla="*/ 123 w 109"/>
                <a:gd name="T51" fmla="*/ 79 h 61"/>
                <a:gd name="T52" fmla="*/ 132 w 109"/>
                <a:gd name="T53" fmla="*/ 80 h 61"/>
                <a:gd name="T54" fmla="*/ 141 w 109"/>
                <a:gd name="T55" fmla="*/ 79 h 61"/>
                <a:gd name="T56" fmla="*/ 141 w 109"/>
                <a:gd name="T57" fmla="*/ 62 h 61"/>
                <a:gd name="T58" fmla="*/ 126 w 109"/>
                <a:gd name="T59" fmla="*/ 64 h 61"/>
                <a:gd name="T60" fmla="*/ 115 w 109"/>
                <a:gd name="T61" fmla="*/ 60 h 61"/>
                <a:gd name="T62" fmla="*/ 109 w 109"/>
                <a:gd name="T63" fmla="*/ 44 h 61"/>
                <a:gd name="T64" fmla="*/ 105 w 109"/>
                <a:gd name="T65" fmla="*/ 18 h 61"/>
                <a:gd name="T66" fmla="*/ 131 w 109"/>
                <a:gd name="T67" fmla="*/ 16 h 61"/>
                <a:gd name="T68" fmla="*/ 141 w 109"/>
                <a:gd name="T69" fmla="*/ 18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61"/>
                <a:gd name="T107" fmla="*/ 109 w 109"/>
                <a:gd name="T108" fmla="*/ 61 h 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61">
                  <a:moveTo>
                    <a:pt x="109" y="14"/>
                  </a:moveTo>
                  <a:lnTo>
                    <a:pt x="109" y="2"/>
                  </a:lnTo>
                  <a:lnTo>
                    <a:pt x="85" y="0"/>
                  </a:lnTo>
                  <a:lnTo>
                    <a:pt x="41" y="0"/>
                  </a:lnTo>
                  <a:lnTo>
                    <a:pt x="18" y="0"/>
                  </a:lnTo>
                  <a:lnTo>
                    <a:pt x="0" y="1"/>
                  </a:lnTo>
                  <a:lnTo>
                    <a:pt x="0" y="11"/>
                  </a:lnTo>
                  <a:lnTo>
                    <a:pt x="29" y="14"/>
                  </a:lnTo>
                  <a:lnTo>
                    <a:pt x="23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6" y="46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7" y="58"/>
                  </a:lnTo>
                  <a:lnTo>
                    <a:pt x="14" y="55"/>
                  </a:lnTo>
                  <a:lnTo>
                    <a:pt x="22" y="52"/>
                  </a:lnTo>
                  <a:lnTo>
                    <a:pt x="30" y="46"/>
                  </a:lnTo>
                  <a:lnTo>
                    <a:pt x="45" y="18"/>
                  </a:lnTo>
                  <a:lnTo>
                    <a:pt x="67" y="20"/>
                  </a:lnTo>
                  <a:lnTo>
                    <a:pt x="71" y="31"/>
                  </a:lnTo>
                  <a:lnTo>
                    <a:pt x="76" y="39"/>
                  </a:lnTo>
                  <a:lnTo>
                    <a:pt x="81" y="47"/>
                  </a:lnTo>
                  <a:lnTo>
                    <a:pt x="85" y="53"/>
                  </a:lnTo>
                  <a:lnTo>
                    <a:pt x="90" y="57"/>
                  </a:lnTo>
                  <a:lnTo>
                    <a:pt x="95" y="60"/>
                  </a:lnTo>
                  <a:lnTo>
                    <a:pt x="102" y="61"/>
                  </a:lnTo>
                  <a:lnTo>
                    <a:pt x="109" y="60"/>
                  </a:lnTo>
                  <a:lnTo>
                    <a:pt x="109" y="47"/>
                  </a:lnTo>
                  <a:lnTo>
                    <a:pt x="98" y="49"/>
                  </a:lnTo>
                  <a:lnTo>
                    <a:pt x="89" y="45"/>
                  </a:lnTo>
                  <a:lnTo>
                    <a:pt x="84" y="33"/>
                  </a:lnTo>
                  <a:lnTo>
                    <a:pt x="81" y="14"/>
                  </a:lnTo>
                  <a:lnTo>
                    <a:pt x="101" y="12"/>
                  </a:lnTo>
                  <a:lnTo>
                    <a:pt x="109" y="1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7" name="Freeform 42"/>
            <p:cNvSpPr>
              <a:spLocks/>
            </p:cNvSpPr>
            <p:nvPr/>
          </p:nvSpPr>
          <p:spPr bwMode="auto">
            <a:xfrm>
              <a:off x="4022" y="1792"/>
              <a:ext cx="47" cy="70"/>
            </a:xfrm>
            <a:custGeom>
              <a:avLst/>
              <a:gdLst>
                <a:gd name="T0" fmla="*/ 51 w 43"/>
                <a:gd name="T1" fmla="*/ 14 h 60"/>
                <a:gd name="T2" fmla="*/ 51 w 43"/>
                <a:gd name="T3" fmla="*/ 0 h 60"/>
                <a:gd name="T4" fmla="*/ 0 w 43"/>
                <a:gd name="T5" fmla="*/ 2 h 60"/>
                <a:gd name="T6" fmla="*/ 5 w 43"/>
                <a:gd name="T7" fmla="*/ 32 h 60"/>
                <a:gd name="T8" fmla="*/ 14 w 43"/>
                <a:gd name="T9" fmla="*/ 54 h 60"/>
                <a:gd name="T10" fmla="*/ 23 w 43"/>
                <a:gd name="T11" fmla="*/ 70 h 60"/>
                <a:gd name="T12" fmla="*/ 35 w 43"/>
                <a:gd name="T13" fmla="*/ 78 h 60"/>
                <a:gd name="T14" fmla="*/ 37 w 43"/>
                <a:gd name="T15" fmla="*/ 81 h 60"/>
                <a:gd name="T16" fmla="*/ 42 w 43"/>
                <a:gd name="T17" fmla="*/ 82 h 60"/>
                <a:gd name="T18" fmla="*/ 46 w 43"/>
                <a:gd name="T19" fmla="*/ 82 h 60"/>
                <a:gd name="T20" fmla="*/ 51 w 43"/>
                <a:gd name="T21" fmla="*/ 81 h 60"/>
                <a:gd name="T22" fmla="*/ 51 w 43"/>
                <a:gd name="T23" fmla="*/ 63 h 60"/>
                <a:gd name="T24" fmla="*/ 37 w 43"/>
                <a:gd name="T25" fmla="*/ 63 h 60"/>
                <a:gd name="T26" fmla="*/ 27 w 43"/>
                <a:gd name="T27" fmla="*/ 56 h 60"/>
                <a:gd name="T28" fmla="*/ 22 w 43"/>
                <a:gd name="T29" fmla="*/ 40 h 60"/>
                <a:gd name="T30" fmla="*/ 16 w 43"/>
                <a:gd name="T31" fmla="*/ 14 h 60"/>
                <a:gd name="T32" fmla="*/ 42 w 43"/>
                <a:gd name="T33" fmla="*/ 13 h 60"/>
                <a:gd name="T34" fmla="*/ 51 w 43"/>
                <a:gd name="T35" fmla="*/ 14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60"/>
                <a:gd name="T56" fmla="*/ 43 w 43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60">
                  <a:moveTo>
                    <a:pt x="43" y="10"/>
                  </a:moveTo>
                  <a:lnTo>
                    <a:pt x="43" y="0"/>
                  </a:lnTo>
                  <a:lnTo>
                    <a:pt x="0" y="2"/>
                  </a:lnTo>
                  <a:lnTo>
                    <a:pt x="5" y="23"/>
                  </a:lnTo>
                  <a:lnTo>
                    <a:pt x="12" y="39"/>
                  </a:lnTo>
                  <a:lnTo>
                    <a:pt x="19" y="51"/>
                  </a:lnTo>
                  <a:lnTo>
                    <a:pt x="29" y="57"/>
                  </a:lnTo>
                  <a:lnTo>
                    <a:pt x="31" y="59"/>
                  </a:lnTo>
                  <a:lnTo>
                    <a:pt x="35" y="60"/>
                  </a:lnTo>
                  <a:lnTo>
                    <a:pt x="38" y="60"/>
                  </a:lnTo>
                  <a:lnTo>
                    <a:pt x="43" y="59"/>
                  </a:lnTo>
                  <a:lnTo>
                    <a:pt x="43" y="46"/>
                  </a:lnTo>
                  <a:lnTo>
                    <a:pt x="31" y="46"/>
                  </a:lnTo>
                  <a:lnTo>
                    <a:pt x="23" y="41"/>
                  </a:lnTo>
                  <a:lnTo>
                    <a:pt x="18" y="29"/>
                  </a:lnTo>
                  <a:lnTo>
                    <a:pt x="14" y="10"/>
                  </a:lnTo>
                  <a:lnTo>
                    <a:pt x="35" y="9"/>
                  </a:lnTo>
                  <a:lnTo>
                    <a:pt x="43" y="10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8" name="Freeform 43"/>
            <p:cNvSpPr>
              <a:spLocks/>
            </p:cNvSpPr>
            <p:nvPr/>
          </p:nvSpPr>
          <p:spPr bwMode="auto">
            <a:xfrm>
              <a:off x="4022" y="1799"/>
              <a:ext cx="247" cy="259"/>
            </a:xfrm>
            <a:custGeom>
              <a:avLst/>
              <a:gdLst>
                <a:gd name="T0" fmla="*/ 136 w 220"/>
                <a:gd name="T1" fmla="*/ 115 h 221"/>
                <a:gd name="T2" fmla="*/ 164 w 220"/>
                <a:gd name="T3" fmla="*/ 127 h 221"/>
                <a:gd name="T4" fmla="*/ 183 w 220"/>
                <a:gd name="T5" fmla="*/ 135 h 221"/>
                <a:gd name="T6" fmla="*/ 193 w 220"/>
                <a:gd name="T7" fmla="*/ 142 h 221"/>
                <a:gd name="T8" fmla="*/ 199 w 220"/>
                <a:gd name="T9" fmla="*/ 149 h 221"/>
                <a:gd name="T10" fmla="*/ 203 w 220"/>
                <a:gd name="T11" fmla="*/ 158 h 221"/>
                <a:gd name="T12" fmla="*/ 207 w 220"/>
                <a:gd name="T13" fmla="*/ 169 h 221"/>
                <a:gd name="T14" fmla="*/ 213 w 220"/>
                <a:gd name="T15" fmla="*/ 184 h 221"/>
                <a:gd name="T16" fmla="*/ 226 w 220"/>
                <a:gd name="T17" fmla="*/ 206 h 221"/>
                <a:gd name="T18" fmla="*/ 247 w 220"/>
                <a:gd name="T19" fmla="*/ 159 h 221"/>
                <a:gd name="T20" fmla="*/ 250 w 220"/>
                <a:gd name="T21" fmla="*/ 107 h 221"/>
                <a:gd name="T22" fmla="*/ 248 w 220"/>
                <a:gd name="T23" fmla="*/ 54 h 221"/>
                <a:gd name="T24" fmla="*/ 245 w 220"/>
                <a:gd name="T25" fmla="*/ 0 h 221"/>
                <a:gd name="T26" fmla="*/ 277 w 220"/>
                <a:gd name="T27" fmla="*/ 67 h 221"/>
                <a:gd name="T28" fmla="*/ 275 w 220"/>
                <a:gd name="T29" fmla="*/ 117 h 221"/>
                <a:gd name="T30" fmla="*/ 273 w 220"/>
                <a:gd name="T31" fmla="*/ 159 h 221"/>
                <a:gd name="T32" fmla="*/ 265 w 220"/>
                <a:gd name="T33" fmla="*/ 200 h 221"/>
                <a:gd name="T34" fmla="*/ 254 w 220"/>
                <a:gd name="T35" fmla="*/ 247 h 221"/>
                <a:gd name="T36" fmla="*/ 218 w 220"/>
                <a:gd name="T37" fmla="*/ 255 h 221"/>
                <a:gd name="T38" fmla="*/ 167 w 220"/>
                <a:gd name="T39" fmla="*/ 304 h 221"/>
                <a:gd name="T40" fmla="*/ 93 w 220"/>
                <a:gd name="T41" fmla="*/ 304 h 221"/>
                <a:gd name="T42" fmla="*/ 40 w 220"/>
                <a:gd name="T43" fmla="*/ 264 h 221"/>
                <a:gd name="T44" fmla="*/ 17 w 220"/>
                <a:gd name="T45" fmla="*/ 220 h 221"/>
                <a:gd name="T46" fmla="*/ 2 w 220"/>
                <a:gd name="T47" fmla="*/ 163 h 221"/>
                <a:gd name="T48" fmla="*/ 0 w 220"/>
                <a:gd name="T49" fmla="*/ 117 h 221"/>
                <a:gd name="T50" fmla="*/ 2 w 220"/>
                <a:gd name="T51" fmla="*/ 74 h 221"/>
                <a:gd name="T52" fmla="*/ 13 w 220"/>
                <a:gd name="T53" fmla="*/ 34 h 221"/>
                <a:gd name="T54" fmla="*/ 21 w 220"/>
                <a:gd name="T55" fmla="*/ 79 h 221"/>
                <a:gd name="T56" fmla="*/ 27 w 220"/>
                <a:gd name="T57" fmla="*/ 121 h 221"/>
                <a:gd name="T58" fmla="*/ 31 w 220"/>
                <a:gd name="T59" fmla="*/ 162 h 221"/>
                <a:gd name="T60" fmla="*/ 43 w 220"/>
                <a:gd name="T61" fmla="*/ 203 h 221"/>
                <a:gd name="T62" fmla="*/ 48 w 220"/>
                <a:gd name="T63" fmla="*/ 183 h 221"/>
                <a:gd name="T64" fmla="*/ 53 w 220"/>
                <a:gd name="T65" fmla="*/ 166 h 221"/>
                <a:gd name="T66" fmla="*/ 58 w 220"/>
                <a:gd name="T67" fmla="*/ 152 h 221"/>
                <a:gd name="T68" fmla="*/ 63 w 220"/>
                <a:gd name="T69" fmla="*/ 143 h 221"/>
                <a:gd name="T70" fmla="*/ 72 w 220"/>
                <a:gd name="T71" fmla="*/ 136 h 221"/>
                <a:gd name="T72" fmla="*/ 82 w 220"/>
                <a:gd name="T73" fmla="*/ 129 h 221"/>
                <a:gd name="T74" fmla="*/ 97 w 220"/>
                <a:gd name="T75" fmla="*/ 125 h 221"/>
                <a:gd name="T76" fmla="*/ 117 w 220"/>
                <a:gd name="T77" fmla="*/ 120 h 221"/>
                <a:gd name="T78" fmla="*/ 117 w 220"/>
                <a:gd name="T79" fmla="*/ 138 h 221"/>
                <a:gd name="T80" fmla="*/ 103 w 220"/>
                <a:gd name="T81" fmla="*/ 149 h 221"/>
                <a:gd name="T82" fmla="*/ 93 w 220"/>
                <a:gd name="T83" fmla="*/ 158 h 221"/>
                <a:gd name="T84" fmla="*/ 85 w 220"/>
                <a:gd name="T85" fmla="*/ 166 h 221"/>
                <a:gd name="T86" fmla="*/ 83 w 220"/>
                <a:gd name="T87" fmla="*/ 175 h 221"/>
                <a:gd name="T88" fmla="*/ 82 w 220"/>
                <a:gd name="T89" fmla="*/ 184 h 221"/>
                <a:gd name="T90" fmla="*/ 84 w 220"/>
                <a:gd name="T91" fmla="*/ 198 h 221"/>
                <a:gd name="T92" fmla="*/ 85 w 220"/>
                <a:gd name="T93" fmla="*/ 213 h 221"/>
                <a:gd name="T94" fmla="*/ 91 w 220"/>
                <a:gd name="T95" fmla="*/ 232 h 221"/>
                <a:gd name="T96" fmla="*/ 116 w 220"/>
                <a:gd name="T97" fmla="*/ 232 h 221"/>
                <a:gd name="T98" fmla="*/ 116 w 220"/>
                <a:gd name="T99" fmla="*/ 203 h 221"/>
                <a:gd name="T100" fmla="*/ 134 w 220"/>
                <a:gd name="T101" fmla="*/ 206 h 221"/>
                <a:gd name="T102" fmla="*/ 141 w 220"/>
                <a:gd name="T103" fmla="*/ 240 h 221"/>
                <a:gd name="T104" fmla="*/ 171 w 220"/>
                <a:gd name="T105" fmla="*/ 240 h 221"/>
                <a:gd name="T106" fmla="*/ 184 w 220"/>
                <a:gd name="T107" fmla="*/ 206 h 221"/>
                <a:gd name="T108" fmla="*/ 182 w 220"/>
                <a:gd name="T109" fmla="*/ 191 h 221"/>
                <a:gd name="T110" fmla="*/ 177 w 220"/>
                <a:gd name="T111" fmla="*/ 178 h 221"/>
                <a:gd name="T112" fmla="*/ 174 w 220"/>
                <a:gd name="T113" fmla="*/ 169 h 221"/>
                <a:gd name="T114" fmla="*/ 168 w 220"/>
                <a:gd name="T115" fmla="*/ 162 h 221"/>
                <a:gd name="T116" fmla="*/ 163 w 220"/>
                <a:gd name="T117" fmla="*/ 157 h 221"/>
                <a:gd name="T118" fmla="*/ 155 w 220"/>
                <a:gd name="T119" fmla="*/ 151 h 221"/>
                <a:gd name="T120" fmla="*/ 144 w 220"/>
                <a:gd name="T121" fmla="*/ 145 h 221"/>
                <a:gd name="T122" fmla="*/ 131 w 220"/>
                <a:gd name="T123" fmla="*/ 138 h 221"/>
                <a:gd name="T124" fmla="*/ 136 w 220"/>
                <a:gd name="T125" fmla="*/ 115 h 2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0"/>
                <a:gd name="T190" fmla="*/ 0 h 221"/>
                <a:gd name="T191" fmla="*/ 220 w 220"/>
                <a:gd name="T192" fmla="*/ 221 h 22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0" h="221">
                  <a:moveTo>
                    <a:pt x="108" y="84"/>
                  </a:moveTo>
                  <a:lnTo>
                    <a:pt x="130" y="92"/>
                  </a:lnTo>
                  <a:lnTo>
                    <a:pt x="145" y="98"/>
                  </a:lnTo>
                  <a:lnTo>
                    <a:pt x="153" y="103"/>
                  </a:lnTo>
                  <a:lnTo>
                    <a:pt x="158" y="108"/>
                  </a:lnTo>
                  <a:lnTo>
                    <a:pt x="161" y="115"/>
                  </a:lnTo>
                  <a:lnTo>
                    <a:pt x="164" y="123"/>
                  </a:lnTo>
                  <a:lnTo>
                    <a:pt x="169" y="134"/>
                  </a:lnTo>
                  <a:lnTo>
                    <a:pt x="179" y="150"/>
                  </a:lnTo>
                  <a:lnTo>
                    <a:pt x="196" y="116"/>
                  </a:lnTo>
                  <a:lnTo>
                    <a:pt x="199" y="78"/>
                  </a:lnTo>
                  <a:lnTo>
                    <a:pt x="197" y="39"/>
                  </a:lnTo>
                  <a:lnTo>
                    <a:pt x="194" y="0"/>
                  </a:lnTo>
                  <a:lnTo>
                    <a:pt x="220" y="49"/>
                  </a:lnTo>
                  <a:lnTo>
                    <a:pt x="218" y="85"/>
                  </a:lnTo>
                  <a:lnTo>
                    <a:pt x="216" y="116"/>
                  </a:lnTo>
                  <a:lnTo>
                    <a:pt x="210" y="146"/>
                  </a:lnTo>
                  <a:lnTo>
                    <a:pt x="201" y="180"/>
                  </a:lnTo>
                  <a:lnTo>
                    <a:pt x="173" y="186"/>
                  </a:lnTo>
                  <a:lnTo>
                    <a:pt x="133" y="221"/>
                  </a:lnTo>
                  <a:lnTo>
                    <a:pt x="74" y="221"/>
                  </a:lnTo>
                  <a:lnTo>
                    <a:pt x="32" y="192"/>
                  </a:lnTo>
                  <a:lnTo>
                    <a:pt x="13" y="160"/>
                  </a:lnTo>
                  <a:lnTo>
                    <a:pt x="2" y="119"/>
                  </a:lnTo>
                  <a:lnTo>
                    <a:pt x="0" y="85"/>
                  </a:lnTo>
                  <a:lnTo>
                    <a:pt x="2" y="54"/>
                  </a:lnTo>
                  <a:lnTo>
                    <a:pt x="11" y="25"/>
                  </a:lnTo>
                  <a:lnTo>
                    <a:pt x="17" y="57"/>
                  </a:lnTo>
                  <a:lnTo>
                    <a:pt x="21" y="88"/>
                  </a:lnTo>
                  <a:lnTo>
                    <a:pt x="25" y="118"/>
                  </a:lnTo>
                  <a:lnTo>
                    <a:pt x="34" y="148"/>
                  </a:lnTo>
                  <a:lnTo>
                    <a:pt x="38" y="133"/>
                  </a:lnTo>
                  <a:lnTo>
                    <a:pt x="42" y="121"/>
                  </a:lnTo>
                  <a:lnTo>
                    <a:pt x="46" y="111"/>
                  </a:lnTo>
                  <a:lnTo>
                    <a:pt x="50" y="104"/>
                  </a:lnTo>
                  <a:lnTo>
                    <a:pt x="57" y="99"/>
                  </a:lnTo>
                  <a:lnTo>
                    <a:pt x="65" y="94"/>
                  </a:lnTo>
                  <a:lnTo>
                    <a:pt x="77" y="91"/>
                  </a:lnTo>
                  <a:lnTo>
                    <a:pt x="93" y="87"/>
                  </a:lnTo>
                  <a:lnTo>
                    <a:pt x="93" y="101"/>
                  </a:lnTo>
                  <a:lnTo>
                    <a:pt x="82" y="108"/>
                  </a:lnTo>
                  <a:lnTo>
                    <a:pt x="74" y="115"/>
                  </a:lnTo>
                  <a:lnTo>
                    <a:pt x="68" y="121"/>
                  </a:lnTo>
                  <a:lnTo>
                    <a:pt x="66" y="127"/>
                  </a:lnTo>
                  <a:lnTo>
                    <a:pt x="65" y="134"/>
                  </a:lnTo>
                  <a:lnTo>
                    <a:pt x="67" y="144"/>
                  </a:lnTo>
                  <a:lnTo>
                    <a:pt x="68" y="155"/>
                  </a:lnTo>
                  <a:lnTo>
                    <a:pt x="72" y="169"/>
                  </a:lnTo>
                  <a:lnTo>
                    <a:pt x="92" y="169"/>
                  </a:lnTo>
                  <a:lnTo>
                    <a:pt x="92" y="148"/>
                  </a:lnTo>
                  <a:lnTo>
                    <a:pt x="106" y="150"/>
                  </a:lnTo>
                  <a:lnTo>
                    <a:pt x="112" y="175"/>
                  </a:lnTo>
                  <a:lnTo>
                    <a:pt x="135" y="175"/>
                  </a:lnTo>
                  <a:lnTo>
                    <a:pt x="146" y="150"/>
                  </a:lnTo>
                  <a:lnTo>
                    <a:pt x="144" y="139"/>
                  </a:lnTo>
                  <a:lnTo>
                    <a:pt x="141" y="130"/>
                  </a:lnTo>
                  <a:lnTo>
                    <a:pt x="138" y="123"/>
                  </a:lnTo>
                  <a:lnTo>
                    <a:pt x="134" y="118"/>
                  </a:lnTo>
                  <a:lnTo>
                    <a:pt x="129" y="114"/>
                  </a:lnTo>
                  <a:lnTo>
                    <a:pt x="123" y="110"/>
                  </a:lnTo>
                  <a:lnTo>
                    <a:pt x="114" y="106"/>
                  </a:lnTo>
                  <a:lnTo>
                    <a:pt x="104" y="101"/>
                  </a:lnTo>
                  <a:lnTo>
                    <a:pt x="108" y="8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9" name="Freeform 44"/>
            <p:cNvSpPr>
              <a:spLocks/>
            </p:cNvSpPr>
            <p:nvPr/>
          </p:nvSpPr>
          <p:spPr bwMode="auto">
            <a:xfrm>
              <a:off x="4260" y="2925"/>
              <a:ext cx="133" cy="185"/>
            </a:xfrm>
            <a:custGeom>
              <a:avLst/>
              <a:gdLst>
                <a:gd name="T0" fmla="*/ 149 w 119"/>
                <a:gd name="T1" fmla="*/ 128 h 156"/>
                <a:gd name="T2" fmla="*/ 130 w 119"/>
                <a:gd name="T3" fmla="*/ 186 h 156"/>
                <a:gd name="T4" fmla="*/ 76 w 119"/>
                <a:gd name="T5" fmla="*/ 219 h 156"/>
                <a:gd name="T6" fmla="*/ 0 w 119"/>
                <a:gd name="T7" fmla="*/ 85 h 156"/>
                <a:gd name="T8" fmla="*/ 35 w 119"/>
                <a:gd name="T9" fmla="*/ 47 h 156"/>
                <a:gd name="T10" fmla="*/ 59 w 119"/>
                <a:gd name="T11" fmla="*/ 0 h 156"/>
                <a:gd name="T12" fmla="*/ 149 w 119"/>
                <a:gd name="T13" fmla="*/ 128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156"/>
                <a:gd name="T23" fmla="*/ 119 w 119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156">
                  <a:moveTo>
                    <a:pt x="119" y="91"/>
                  </a:moveTo>
                  <a:lnTo>
                    <a:pt x="104" y="132"/>
                  </a:lnTo>
                  <a:lnTo>
                    <a:pt x="61" y="156"/>
                  </a:lnTo>
                  <a:lnTo>
                    <a:pt x="0" y="61"/>
                  </a:lnTo>
                  <a:lnTo>
                    <a:pt x="28" y="34"/>
                  </a:lnTo>
                  <a:lnTo>
                    <a:pt x="47" y="0"/>
                  </a:lnTo>
                  <a:lnTo>
                    <a:pt x="119" y="91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0" name="Freeform 45"/>
            <p:cNvSpPr>
              <a:spLocks/>
            </p:cNvSpPr>
            <p:nvPr/>
          </p:nvSpPr>
          <p:spPr bwMode="auto">
            <a:xfrm>
              <a:off x="3235" y="1631"/>
              <a:ext cx="32" cy="91"/>
            </a:xfrm>
            <a:custGeom>
              <a:avLst/>
              <a:gdLst>
                <a:gd name="T0" fmla="*/ 37 w 28"/>
                <a:gd name="T1" fmla="*/ 90 h 77"/>
                <a:gd name="T2" fmla="*/ 19 w 28"/>
                <a:gd name="T3" fmla="*/ 0 h 77"/>
                <a:gd name="T4" fmla="*/ 0 w 28"/>
                <a:gd name="T5" fmla="*/ 7 h 77"/>
                <a:gd name="T6" fmla="*/ 7 w 28"/>
                <a:gd name="T7" fmla="*/ 86 h 77"/>
                <a:gd name="T8" fmla="*/ 33 w 28"/>
                <a:gd name="T9" fmla="*/ 108 h 77"/>
                <a:gd name="T10" fmla="*/ 37 w 28"/>
                <a:gd name="T11" fmla="*/ 9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77"/>
                <a:gd name="T20" fmla="*/ 28 w 28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77">
                  <a:moveTo>
                    <a:pt x="28" y="64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5" y="62"/>
                  </a:lnTo>
                  <a:lnTo>
                    <a:pt x="25" y="77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D8C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1" name="Freeform 46"/>
            <p:cNvSpPr>
              <a:spLocks/>
            </p:cNvSpPr>
            <p:nvPr/>
          </p:nvSpPr>
          <p:spPr bwMode="auto">
            <a:xfrm>
              <a:off x="4107" y="1997"/>
              <a:ext cx="496" cy="998"/>
            </a:xfrm>
            <a:custGeom>
              <a:avLst/>
              <a:gdLst>
                <a:gd name="T0" fmla="*/ 268 w 440"/>
                <a:gd name="T1" fmla="*/ 43 h 857"/>
                <a:gd name="T2" fmla="*/ 358 w 440"/>
                <a:gd name="T3" fmla="*/ 100 h 857"/>
                <a:gd name="T4" fmla="*/ 419 w 440"/>
                <a:gd name="T5" fmla="*/ 143 h 857"/>
                <a:gd name="T6" fmla="*/ 459 w 440"/>
                <a:gd name="T7" fmla="*/ 196 h 857"/>
                <a:gd name="T8" fmla="*/ 489 w 440"/>
                <a:gd name="T9" fmla="*/ 272 h 857"/>
                <a:gd name="T10" fmla="*/ 540 w 440"/>
                <a:gd name="T11" fmla="*/ 551 h 857"/>
                <a:gd name="T12" fmla="*/ 559 w 440"/>
                <a:gd name="T13" fmla="*/ 748 h 857"/>
                <a:gd name="T14" fmla="*/ 489 w 440"/>
                <a:gd name="T15" fmla="*/ 1031 h 857"/>
                <a:gd name="T16" fmla="*/ 440 w 440"/>
                <a:gd name="T17" fmla="*/ 1162 h 857"/>
                <a:gd name="T18" fmla="*/ 348 w 440"/>
                <a:gd name="T19" fmla="*/ 1116 h 857"/>
                <a:gd name="T20" fmla="*/ 391 w 440"/>
                <a:gd name="T21" fmla="*/ 1090 h 857"/>
                <a:gd name="T22" fmla="*/ 440 w 440"/>
                <a:gd name="T23" fmla="*/ 998 h 857"/>
                <a:gd name="T24" fmla="*/ 416 w 440"/>
                <a:gd name="T25" fmla="*/ 899 h 857"/>
                <a:gd name="T26" fmla="*/ 503 w 440"/>
                <a:gd name="T27" fmla="*/ 822 h 857"/>
                <a:gd name="T28" fmla="*/ 476 w 440"/>
                <a:gd name="T29" fmla="*/ 691 h 857"/>
                <a:gd name="T30" fmla="*/ 427 w 440"/>
                <a:gd name="T31" fmla="*/ 670 h 857"/>
                <a:gd name="T32" fmla="*/ 476 w 440"/>
                <a:gd name="T33" fmla="*/ 533 h 857"/>
                <a:gd name="T34" fmla="*/ 422 w 440"/>
                <a:gd name="T35" fmla="*/ 420 h 857"/>
                <a:gd name="T36" fmla="*/ 404 w 440"/>
                <a:gd name="T37" fmla="*/ 401 h 857"/>
                <a:gd name="T38" fmla="*/ 386 w 440"/>
                <a:gd name="T39" fmla="*/ 385 h 857"/>
                <a:gd name="T40" fmla="*/ 369 w 440"/>
                <a:gd name="T41" fmla="*/ 371 h 857"/>
                <a:gd name="T42" fmla="*/ 366 w 440"/>
                <a:gd name="T43" fmla="*/ 348 h 857"/>
                <a:gd name="T44" fmla="*/ 348 w 440"/>
                <a:gd name="T45" fmla="*/ 240 h 857"/>
                <a:gd name="T46" fmla="*/ 276 w 440"/>
                <a:gd name="T47" fmla="*/ 526 h 857"/>
                <a:gd name="T48" fmla="*/ 213 w 440"/>
                <a:gd name="T49" fmla="*/ 551 h 857"/>
                <a:gd name="T50" fmla="*/ 276 w 440"/>
                <a:gd name="T51" fmla="*/ 663 h 857"/>
                <a:gd name="T52" fmla="*/ 238 w 440"/>
                <a:gd name="T53" fmla="*/ 709 h 857"/>
                <a:gd name="T54" fmla="*/ 262 w 440"/>
                <a:gd name="T55" fmla="*/ 814 h 857"/>
                <a:gd name="T56" fmla="*/ 238 w 440"/>
                <a:gd name="T57" fmla="*/ 951 h 857"/>
                <a:gd name="T58" fmla="*/ 147 w 440"/>
                <a:gd name="T59" fmla="*/ 788 h 857"/>
                <a:gd name="T60" fmla="*/ 147 w 440"/>
                <a:gd name="T61" fmla="*/ 461 h 857"/>
                <a:gd name="T62" fmla="*/ 110 w 440"/>
                <a:gd name="T63" fmla="*/ 702 h 857"/>
                <a:gd name="T64" fmla="*/ 0 w 440"/>
                <a:gd name="T65" fmla="*/ 801 h 857"/>
                <a:gd name="T66" fmla="*/ 86 w 440"/>
                <a:gd name="T67" fmla="*/ 345 h 857"/>
                <a:gd name="T68" fmla="*/ 94 w 440"/>
                <a:gd name="T69" fmla="*/ 240 h 857"/>
                <a:gd name="T70" fmla="*/ 117 w 440"/>
                <a:gd name="T71" fmla="*/ 162 h 857"/>
                <a:gd name="T72" fmla="*/ 157 w 440"/>
                <a:gd name="T73" fmla="*/ 87 h 857"/>
                <a:gd name="T74" fmla="*/ 211 w 440"/>
                <a:gd name="T75" fmla="*/ 0 h 8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40"/>
                <a:gd name="T115" fmla="*/ 0 h 857"/>
                <a:gd name="T116" fmla="*/ 440 w 440"/>
                <a:gd name="T117" fmla="*/ 857 h 8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40" h="857">
                  <a:moveTo>
                    <a:pt x="166" y="0"/>
                  </a:moveTo>
                  <a:lnTo>
                    <a:pt x="211" y="32"/>
                  </a:lnTo>
                  <a:lnTo>
                    <a:pt x="250" y="55"/>
                  </a:lnTo>
                  <a:lnTo>
                    <a:pt x="282" y="74"/>
                  </a:lnTo>
                  <a:lnTo>
                    <a:pt x="309" y="90"/>
                  </a:lnTo>
                  <a:lnTo>
                    <a:pt x="330" y="106"/>
                  </a:lnTo>
                  <a:lnTo>
                    <a:pt x="347" y="123"/>
                  </a:lnTo>
                  <a:lnTo>
                    <a:pt x="361" y="144"/>
                  </a:lnTo>
                  <a:lnTo>
                    <a:pt x="373" y="169"/>
                  </a:lnTo>
                  <a:lnTo>
                    <a:pt x="385" y="201"/>
                  </a:lnTo>
                  <a:lnTo>
                    <a:pt x="416" y="310"/>
                  </a:lnTo>
                  <a:lnTo>
                    <a:pt x="425" y="406"/>
                  </a:lnTo>
                  <a:lnTo>
                    <a:pt x="440" y="503"/>
                  </a:lnTo>
                  <a:lnTo>
                    <a:pt x="440" y="551"/>
                  </a:lnTo>
                  <a:lnTo>
                    <a:pt x="416" y="668"/>
                  </a:lnTo>
                  <a:lnTo>
                    <a:pt x="385" y="760"/>
                  </a:lnTo>
                  <a:lnTo>
                    <a:pt x="385" y="808"/>
                  </a:lnTo>
                  <a:lnTo>
                    <a:pt x="346" y="857"/>
                  </a:lnTo>
                  <a:lnTo>
                    <a:pt x="308" y="857"/>
                  </a:lnTo>
                  <a:lnTo>
                    <a:pt x="274" y="823"/>
                  </a:lnTo>
                  <a:lnTo>
                    <a:pt x="264" y="789"/>
                  </a:lnTo>
                  <a:lnTo>
                    <a:pt x="308" y="804"/>
                  </a:lnTo>
                  <a:lnTo>
                    <a:pt x="346" y="775"/>
                  </a:lnTo>
                  <a:lnTo>
                    <a:pt x="346" y="736"/>
                  </a:lnTo>
                  <a:lnTo>
                    <a:pt x="327" y="692"/>
                  </a:lnTo>
                  <a:lnTo>
                    <a:pt x="327" y="663"/>
                  </a:lnTo>
                  <a:lnTo>
                    <a:pt x="370" y="659"/>
                  </a:lnTo>
                  <a:lnTo>
                    <a:pt x="396" y="606"/>
                  </a:lnTo>
                  <a:lnTo>
                    <a:pt x="396" y="494"/>
                  </a:lnTo>
                  <a:lnTo>
                    <a:pt x="374" y="509"/>
                  </a:lnTo>
                  <a:lnTo>
                    <a:pt x="336" y="538"/>
                  </a:lnTo>
                  <a:lnTo>
                    <a:pt x="336" y="494"/>
                  </a:lnTo>
                  <a:lnTo>
                    <a:pt x="374" y="461"/>
                  </a:lnTo>
                  <a:lnTo>
                    <a:pt x="374" y="393"/>
                  </a:lnTo>
                  <a:lnTo>
                    <a:pt x="374" y="300"/>
                  </a:lnTo>
                  <a:lnTo>
                    <a:pt x="332" y="310"/>
                  </a:lnTo>
                  <a:lnTo>
                    <a:pt x="325" y="300"/>
                  </a:lnTo>
                  <a:lnTo>
                    <a:pt x="318" y="295"/>
                  </a:lnTo>
                  <a:lnTo>
                    <a:pt x="310" y="289"/>
                  </a:lnTo>
                  <a:lnTo>
                    <a:pt x="303" y="284"/>
                  </a:lnTo>
                  <a:lnTo>
                    <a:pt x="296" y="280"/>
                  </a:lnTo>
                  <a:lnTo>
                    <a:pt x="290" y="274"/>
                  </a:lnTo>
                  <a:lnTo>
                    <a:pt x="288" y="266"/>
                  </a:lnTo>
                  <a:lnTo>
                    <a:pt x="288" y="257"/>
                  </a:lnTo>
                  <a:lnTo>
                    <a:pt x="305" y="139"/>
                  </a:lnTo>
                  <a:lnTo>
                    <a:pt x="274" y="177"/>
                  </a:lnTo>
                  <a:lnTo>
                    <a:pt x="217" y="320"/>
                  </a:lnTo>
                  <a:lnTo>
                    <a:pt x="217" y="388"/>
                  </a:lnTo>
                  <a:lnTo>
                    <a:pt x="178" y="368"/>
                  </a:lnTo>
                  <a:lnTo>
                    <a:pt x="168" y="406"/>
                  </a:lnTo>
                  <a:lnTo>
                    <a:pt x="192" y="431"/>
                  </a:lnTo>
                  <a:lnTo>
                    <a:pt x="217" y="489"/>
                  </a:lnTo>
                  <a:lnTo>
                    <a:pt x="217" y="547"/>
                  </a:lnTo>
                  <a:lnTo>
                    <a:pt x="187" y="523"/>
                  </a:lnTo>
                  <a:lnTo>
                    <a:pt x="187" y="562"/>
                  </a:lnTo>
                  <a:lnTo>
                    <a:pt x="206" y="600"/>
                  </a:lnTo>
                  <a:lnTo>
                    <a:pt x="206" y="659"/>
                  </a:lnTo>
                  <a:lnTo>
                    <a:pt x="187" y="702"/>
                  </a:lnTo>
                  <a:lnTo>
                    <a:pt x="135" y="654"/>
                  </a:lnTo>
                  <a:lnTo>
                    <a:pt x="115" y="581"/>
                  </a:lnTo>
                  <a:lnTo>
                    <a:pt x="115" y="417"/>
                  </a:lnTo>
                  <a:lnTo>
                    <a:pt x="115" y="340"/>
                  </a:lnTo>
                  <a:lnTo>
                    <a:pt x="87" y="397"/>
                  </a:lnTo>
                  <a:lnTo>
                    <a:pt x="87" y="518"/>
                  </a:lnTo>
                  <a:lnTo>
                    <a:pt x="34" y="606"/>
                  </a:lnTo>
                  <a:lnTo>
                    <a:pt x="0" y="591"/>
                  </a:lnTo>
                  <a:lnTo>
                    <a:pt x="0" y="489"/>
                  </a:lnTo>
                  <a:lnTo>
                    <a:pt x="67" y="254"/>
                  </a:lnTo>
                  <a:lnTo>
                    <a:pt x="68" y="213"/>
                  </a:lnTo>
                  <a:lnTo>
                    <a:pt x="74" y="177"/>
                  </a:lnTo>
                  <a:lnTo>
                    <a:pt x="81" y="146"/>
                  </a:lnTo>
                  <a:lnTo>
                    <a:pt x="92" y="119"/>
                  </a:lnTo>
                  <a:lnTo>
                    <a:pt x="106" y="92"/>
                  </a:lnTo>
                  <a:lnTo>
                    <a:pt x="123" y="64"/>
                  </a:lnTo>
                  <a:lnTo>
                    <a:pt x="143" y="3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2" name="Freeform 47"/>
            <p:cNvSpPr>
              <a:spLocks/>
            </p:cNvSpPr>
            <p:nvPr/>
          </p:nvSpPr>
          <p:spPr bwMode="auto">
            <a:xfrm>
              <a:off x="3943" y="2142"/>
              <a:ext cx="367" cy="730"/>
            </a:xfrm>
            <a:custGeom>
              <a:avLst/>
              <a:gdLst>
                <a:gd name="T0" fmla="*/ 231 w 326"/>
                <a:gd name="T1" fmla="*/ 156 h 627"/>
                <a:gd name="T2" fmla="*/ 141 w 326"/>
                <a:gd name="T3" fmla="*/ 437 h 627"/>
                <a:gd name="T4" fmla="*/ 90 w 326"/>
                <a:gd name="T5" fmla="*/ 546 h 627"/>
                <a:gd name="T6" fmla="*/ 11 w 326"/>
                <a:gd name="T7" fmla="*/ 686 h 627"/>
                <a:gd name="T8" fmla="*/ 0 w 326"/>
                <a:gd name="T9" fmla="*/ 791 h 627"/>
                <a:gd name="T10" fmla="*/ 37 w 326"/>
                <a:gd name="T11" fmla="*/ 830 h 627"/>
                <a:gd name="T12" fmla="*/ 97 w 326"/>
                <a:gd name="T13" fmla="*/ 830 h 627"/>
                <a:gd name="T14" fmla="*/ 176 w 326"/>
                <a:gd name="T15" fmla="*/ 835 h 627"/>
                <a:gd name="T16" fmla="*/ 292 w 326"/>
                <a:gd name="T17" fmla="*/ 823 h 627"/>
                <a:gd name="T18" fmla="*/ 413 w 326"/>
                <a:gd name="T19" fmla="*/ 850 h 627"/>
                <a:gd name="T20" fmla="*/ 402 w 326"/>
                <a:gd name="T21" fmla="*/ 798 h 627"/>
                <a:gd name="T22" fmla="*/ 208 w 326"/>
                <a:gd name="T23" fmla="*/ 791 h 627"/>
                <a:gd name="T24" fmla="*/ 128 w 326"/>
                <a:gd name="T25" fmla="*/ 704 h 627"/>
                <a:gd name="T26" fmla="*/ 170 w 326"/>
                <a:gd name="T27" fmla="*/ 541 h 627"/>
                <a:gd name="T28" fmla="*/ 261 w 326"/>
                <a:gd name="T29" fmla="*/ 233 h 627"/>
                <a:gd name="T30" fmla="*/ 304 w 326"/>
                <a:gd name="T31" fmla="*/ 0 h 627"/>
                <a:gd name="T32" fmla="*/ 231 w 326"/>
                <a:gd name="T33" fmla="*/ 156 h 6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6"/>
                <a:gd name="T52" fmla="*/ 0 h 627"/>
                <a:gd name="T53" fmla="*/ 326 w 326"/>
                <a:gd name="T54" fmla="*/ 627 h 6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6" h="627">
                  <a:moveTo>
                    <a:pt x="182" y="115"/>
                  </a:moveTo>
                  <a:lnTo>
                    <a:pt x="111" y="322"/>
                  </a:lnTo>
                  <a:lnTo>
                    <a:pt x="71" y="403"/>
                  </a:lnTo>
                  <a:lnTo>
                    <a:pt x="9" y="506"/>
                  </a:lnTo>
                  <a:lnTo>
                    <a:pt x="0" y="583"/>
                  </a:lnTo>
                  <a:lnTo>
                    <a:pt x="29" y="612"/>
                  </a:lnTo>
                  <a:lnTo>
                    <a:pt x="76" y="612"/>
                  </a:lnTo>
                  <a:lnTo>
                    <a:pt x="139" y="616"/>
                  </a:lnTo>
                  <a:lnTo>
                    <a:pt x="230" y="607"/>
                  </a:lnTo>
                  <a:lnTo>
                    <a:pt x="326" y="627"/>
                  </a:lnTo>
                  <a:lnTo>
                    <a:pt x="317" y="588"/>
                  </a:lnTo>
                  <a:lnTo>
                    <a:pt x="164" y="583"/>
                  </a:lnTo>
                  <a:lnTo>
                    <a:pt x="101" y="520"/>
                  </a:lnTo>
                  <a:lnTo>
                    <a:pt x="134" y="399"/>
                  </a:lnTo>
                  <a:lnTo>
                    <a:pt x="206" y="172"/>
                  </a:lnTo>
                  <a:lnTo>
                    <a:pt x="240" y="0"/>
                  </a:lnTo>
                  <a:lnTo>
                    <a:pt x="182" y="115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3" name="Freeform 48"/>
            <p:cNvSpPr>
              <a:spLocks/>
            </p:cNvSpPr>
            <p:nvPr/>
          </p:nvSpPr>
          <p:spPr bwMode="auto">
            <a:xfrm>
              <a:off x="4353" y="3033"/>
              <a:ext cx="83" cy="170"/>
            </a:xfrm>
            <a:custGeom>
              <a:avLst/>
              <a:gdLst>
                <a:gd name="T0" fmla="*/ 68 w 74"/>
                <a:gd name="T1" fmla="*/ 0 h 146"/>
                <a:gd name="T2" fmla="*/ 93 w 74"/>
                <a:gd name="T3" fmla="*/ 88 h 146"/>
                <a:gd name="T4" fmla="*/ 93 w 74"/>
                <a:gd name="T5" fmla="*/ 198 h 146"/>
                <a:gd name="T6" fmla="*/ 0 w 74"/>
                <a:gd name="T7" fmla="*/ 198 h 146"/>
                <a:gd name="T8" fmla="*/ 0 w 74"/>
                <a:gd name="T9" fmla="*/ 107 h 146"/>
                <a:gd name="T10" fmla="*/ 50 w 74"/>
                <a:gd name="T11" fmla="*/ 61 h 146"/>
                <a:gd name="T12" fmla="*/ 68 w 74"/>
                <a:gd name="T13" fmla="*/ 0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46"/>
                <a:gd name="T23" fmla="*/ 74 w 74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46">
                  <a:moveTo>
                    <a:pt x="54" y="0"/>
                  </a:moveTo>
                  <a:lnTo>
                    <a:pt x="74" y="65"/>
                  </a:lnTo>
                  <a:lnTo>
                    <a:pt x="74" y="146"/>
                  </a:lnTo>
                  <a:lnTo>
                    <a:pt x="0" y="146"/>
                  </a:lnTo>
                  <a:lnTo>
                    <a:pt x="0" y="79"/>
                  </a:lnTo>
                  <a:lnTo>
                    <a:pt x="40" y="4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F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078" name="AutoShape 49"/>
          <p:cNvSpPr>
            <a:spLocks noChangeArrowheads="1"/>
          </p:cNvSpPr>
          <p:nvPr/>
        </p:nvSpPr>
        <p:spPr bwMode="auto">
          <a:xfrm>
            <a:off x="6183313" y="1295400"/>
            <a:ext cx="2479675" cy="2841625"/>
          </a:xfrm>
          <a:prstGeom prst="wedgeEllipseCallout">
            <a:avLst>
              <a:gd name="adj1" fmla="val -23690"/>
              <a:gd name="adj2" fmla="val 52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algn="ctr"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1800">
                <a:latin typeface="굴림" pitchFamily="50" charset="-127"/>
              </a:rPr>
              <a:t>이번 장에서는 포인터의 기초적인 지식을 학습한다</a:t>
            </a:r>
            <a:r>
              <a:rPr kumimoji="0" lang="en-US" altLang="ko-KR" sz="1800">
                <a:latin typeface="굴림" pitchFamily="50" charset="-127"/>
              </a:rPr>
              <a:t>. </a:t>
            </a:r>
          </a:p>
        </p:txBody>
      </p:sp>
      <p:sp>
        <p:nvSpPr>
          <p:cNvPr id="3079" name="Rectangle 50"/>
          <p:cNvSpPr>
            <a:spLocks noChangeArrowheads="1"/>
          </p:cNvSpPr>
          <p:nvPr/>
        </p:nvSpPr>
        <p:spPr bwMode="auto">
          <a:xfrm>
            <a:off x="0" y="2841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itchFamily="50" charset="-127"/>
            </a:endParaRPr>
          </a:p>
        </p:txBody>
      </p:sp>
      <p:cxnSp>
        <p:nvCxnSpPr>
          <p:cNvPr id="52" name="직선 연결선 51"/>
          <p:cNvCxnSpPr>
            <a:cxnSpLocks/>
            <a:stCxn id="3110" idx="4"/>
          </p:cNvCxnSpPr>
          <p:nvPr/>
        </p:nvCxnSpPr>
        <p:spPr>
          <a:xfrm flipH="1" flipV="1">
            <a:off x="3851920" y="2348880"/>
            <a:ext cx="2003473" cy="207022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간접 참조 연산자와 증감 연산자</a:t>
            </a:r>
          </a:p>
        </p:txBody>
      </p:sp>
      <p:sp>
        <p:nvSpPr>
          <p:cNvPr id="28675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0"/>
            <a:r>
              <a:rPr lang="ko-KR" altLang="en-US" dirty="0">
                <a:latin typeface="Consolas" panose="020B0609020204030204" pitchFamily="49" charset="0"/>
              </a:rPr>
              <a:t>*</a:t>
            </a:r>
            <a:r>
              <a:rPr lang="en-US" altLang="ko-KR" dirty="0">
                <a:latin typeface="Consolas" panose="020B0609020204030204" pitchFamily="49" charset="0"/>
              </a:rPr>
              <a:t>p++;</a:t>
            </a:r>
            <a:endParaRPr lang="ko-KR" altLang="en-US" dirty="0">
              <a:latin typeface="Consolas" panose="020B0609020204030204" pitchFamily="49" charset="0"/>
            </a:endParaRPr>
          </a:p>
          <a:p>
            <a:pPr lvl="1"/>
            <a:r>
              <a:rPr lang="en-US" altLang="ko-KR" dirty="0">
                <a:latin typeface="Consolas" panose="020B0609020204030204" pitchFamily="49" charset="0"/>
              </a:rPr>
              <a:t>p</a:t>
            </a:r>
            <a:r>
              <a:rPr lang="ko-KR" altLang="en-US" dirty="0"/>
              <a:t>가 가리키는 위치에서 값을 가져온 후에 </a:t>
            </a:r>
            <a:r>
              <a:rPr lang="en-US" altLang="ko-KR" dirty="0">
                <a:latin typeface="Consolas" panose="020B0609020204030204" pitchFamily="49" charset="0"/>
              </a:rPr>
              <a:t>p</a:t>
            </a:r>
            <a:r>
              <a:rPr lang="ko-KR" altLang="en-US" dirty="0"/>
              <a:t>를 증가한다</a:t>
            </a:r>
            <a:r>
              <a:rPr lang="en-US" altLang="ko-KR" dirty="0"/>
              <a:t>. </a:t>
            </a:r>
            <a:endParaRPr lang="ko-KR" altLang="en-US" dirty="0"/>
          </a:p>
          <a:p>
            <a:pPr latinLnBrk="0"/>
            <a:r>
              <a:rPr lang="en-US" altLang="ko-KR" dirty="0">
                <a:latin typeface="Consolas" panose="020B0609020204030204" pitchFamily="49" charset="0"/>
              </a:rPr>
              <a:t>(*p)++;</a:t>
            </a:r>
          </a:p>
          <a:p>
            <a:pPr lvl="1" latinLnBrk="0"/>
            <a:r>
              <a:rPr lang="en-US" altLang="ko-KR" dirty="0">
                <a:latin typeface="Consolas" panose="020B0609020204030204" pitchFamily="49" charset="0"/>
              </a:rPr>
              <a:t>p</a:t>
            </a:r>
            <a:r>
              <a:rPr lang="ko-KR" altLang="en-US" dirty="0"/>
              <a:t>가 가리키는 위치의 값을</a:t>
            </a:r>
            <a:r>
              <a:rPr lang="en-US" altLang="ko-KR" dirty="0"/>
              <a:t> </a:t>
            </a:r>
            <a:r>
              <a:rPr lang="ko-KR" altLang="en-US" dirty="0"/>
              <a:t>증가한다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2517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aphicFrame>
        <p:nvGraphicFramePr>
          <p:cNvPr id="112735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981432"/>
              </p:ext>
            </p:extLst>
          </p:nvPr>
        </p:nvGraphicFramePr>
        <p:xfrm>
          <a:off x="800767" y="3478212"/>
          <a:ext cx="7777162" cy="216535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466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0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수식</a:t>
                      </a:r>
                      <a:endParaRPr kumimoji="1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T="45747" marB="4574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의미</a:t>
                      </a:r>
                      <a:endParaRPr kumimoji="1" lang="ko-KR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T="45747" marB="45747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v = *p++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T="45747" marB="4574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p</a:t>
                      </a:r>
                      <a:r>
                        <a:rPr kumimoji="1" lang="ko-KR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가 가리키는 값을 </a:t>
                      </a:r>
                      <a:r>
                        <a:rPr kumimoji="1" lang="en-US" altLang="ko-KR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v</a:t>
                      </a:r>
                      <a:r>
                        <a:rPr kumimoji="1" lang="ko-KR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에 대입한 후에 </a:t>
                      </a:r>
                      <a:r>
                        <a:rPr kumimoji="1" lang="en-US" altLang="ko-KR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p</a:t>
                      </a:r>
                      <a:r>
                        <a:rPr kumimoji="1" lang="ko-KR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를 증가한다</a:t>
                      </a:r>
                      <a:r>
                        <a:rPr kumimoji="1" lang="en-US" altLang="ko-KR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.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T="45747" marB="45747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v = (*p)++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T="45747" marB="4574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p</a:t>
                      </a:r>
                      <a:r>
                        <a:rPr kumimoji="1" lang="ko-KR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가 가리키는 값을 </a:t>
                      </a:r>
                      <a:r>
                        <a:rPr kumimoji="1" lang="en-US" altLang="ko-KR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v</a:t>
                      </a:r>
                      <a:r>
                        <a:rPr kumimoji="1" lang="ko-KR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에 대입한 후에 가리키는 값을 증가한다</a:t>
                      </a:r>
                      <a:r>
                        <a:rPr kumimoji="1" lang="en-US" altLang="ko-KR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.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T="45747" marB="45747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v = *++p</a:t>
                      </a:r>
                      <a:endParaRPr kumimoji="1" lang="en-US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T="45747" marB="4574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p</a:t>
                      </a:r>
                      <a:r>
                        <a:rPr kumimoji="1" lang="ko-KR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를 증가시킨 후에 </a:t>
                      </a:r>
                      <a:r>
                        <a:rPr kumimoji="1" lang="en-US" altLang="ko-KR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p</a:t>
                      </a:r>
                      <a:r>
                        <a:rPr kumimoji="1" lang="ko-KR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가 가리키는 값을 </a:t>
                      </a:r>
                      <a:r>
                        <a:rPr kumimoji="1" lang="en-US" altLang="ko-KR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v</a:t>
                      </a:r>
                      <a:r>
                        <a:rPr kumimoji="1" lang="ko-KR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에 대입한다</a:t>
                      </a:r>
                      <a:r>
                        <a:rPr kumimoji="1" lang="en-US" altLang="ko-KR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.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T="45747" marB="45747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v = ++*p</a:t>
                      </a:r>
                      <a:endParaRPr kumimoji="1" lang="en-US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T="45747" marB="4574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p</a:t>
                      </a:r>
                      <a:r>
                        <a:rPr kumimoji="1" lang="ko-KR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가 가리키는 값을 가져온 후에 그 값을 증가하여 </a:t>
                      </a:r>
                      <a:r>
                        <a:rPr kumimoji="1" lang="en-US" altLang="ko-KR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v</a:t>
                      </a:r>
                      <a:r>
                        <a:rPr kumimoji="1" lang="ko-KR" alt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에 대입한다</a:t>
                      </a:r>
                      <a:r>
                        <a:rPr kumimoji="1" lang="en-US" altLang="ko-KR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 panose="020B0600000101010101" pitchFamily="50" charset="-127"/>
                        </a:rPr>
                        <a:t>.</a:t>
                      </a:r>
                      <a:endParaRPr kumimoji="1" lang="en-US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굴림" panose="020B0600000101010101" pitchFamily="50" charset="-127"/>
                      </a:endParaRPr>
                    </a:p>
                  </a:txBody>
                  <a:tcPr marT="45747" marB="45747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697" name="Rectangle 75"/>
          <p:cNvSpPr>
            <a:spLocks noChangeArrowheads="1"/>
          </p:cNvSpPr>
          <p:nvPr/>
        </p:nvSpPr>
        <p:spPr bwMode="auto">
          <a:xfrm>
            <a:off x="0" y="302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523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함수와</a:t>
            </a:r>
            <a:r>
              <a:rPr lang="en-US" altLang="ko-KR" dirty="0"/>
              <a:t> </a:t>
            </a:r>
            <a:r>
              <a:rPr lang="ko-KR" altLang="en-US" dirty="0"/>
              <a:t>포인터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다른 사람에게 넘겨주어야 하는 정보가 상당히 방대하다고 하자</a:t>
            </a:r>
            <a:r>
              <a:rPr lang="en-US" altLang="ko-KR" dirty="0"/>
              <a:t>. </a:t>
            </a:r>
            <a:r>
              <a:rPr lang="ko-KR" altLang="en-US" dirty="0"/>
              <a:t>이런 경우에는 전체를 복사해서 주는 것보다는 페이지 수만 </a:t>
            </a:r>
            <a:r>
              <a:rPr lang="ko-KR" altLang="en-US" dirty="0" err="1"/>
              <a:t>알려주는</a:t>
            </a:r>
            <a:r>
              <a:rPr lang="ko-KR" altLang="en-US" dirty="0"/>
              <a:t> 편이 간결할 수 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6838421" cy="252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728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함수 호출시 인수 전달 방법</a:t>
            </a:r>
            <a:endParaRPr lang="en-US" altLang="ko-KR"/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값에 의한 호출</a:t>
            </a:r>
            <a:r>
              <a:rPr lang="en-US" altLang="ko-KR" dirty="0"/>
              <a:t>(</a:t>
            </a:r>
            <a:r>
              <a:rPr lang="en-US" altLang="ko-K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call-by-value</a:t>
            </a:r>
            <a:r>
              <a:rPr lang="en-US" altLang="ko-KR" dirty="0"/>
              <a:t>) </a:t>
            </a:r>
          </a:p>
          <a:p>
            <a:pPr lvl="1" eaLnBrk="1" hangingPunct="1"/>
            <a:r>
              <a:rPr lang="en-US" altLang="ko-KR" dirty="0"/>
              <a:t>C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기본적인 방법</a:t>
            </a:r>
            <a:endParaRPr lang="en-US" altLang="ko-KR" dirty="0"/>
          </a:p>
          <a:p>
            <a:pPr lvl="1" eaLnBrk="1" hangingPunct="1"/>
            <a:r>
              <a:rPr lang="ko-KR" altLang="en-US" dirty="0"/>
              <a:t>인수의 값이 매개 변수로 복사된다</a:t>
            </a:r>
            <a:r>
              <a:rPr lang="en-US" altLang="ko-KR" dirty="0"/>
              <a:t>.</a:t>
            </a:r>
          </a:p>
          <a:p>
            <a:pPr lvl="1" eaLnBrk="1" hangingPunct="1"/>
            <a:endParaRPr lang="en-US" altLang="ko-KR" dirty="0"/>
          </a:p>
          <a:p>
            <a:pPr eaLnBrk="1" hangingPunct="1"/>
            <a:r>
              <a:rPr lang="ko-KR" altLang="en-US" dirty="0"/>
              <a:t>참조에 의한 호출</a:t>
            </a:r>
            <a:r>
              <a:rPr lang="en-US" altLang="ko-KR" dirty="0"/>
              <a:t>(</a:t>
            </a:r>
            <a:r>
              <a:rPr lang="en-US" altLang="ko-K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call-by-reference</a:t>
            </a:r>
            <a:r>
              <a:rPr lang="en-US" altLang="ko-KR" dirty="0"/>
              <a:t>) </a:t>
            </a:r>
          </a:p>
          <a:p>
            <a:pPr lvl="1" eaLnBrk="1" hangingPunct="1"/>
            <a:r>
              <a:rPr lang="en-US" altLang="ko-KR" dirty="0"/>
              <a:t>C</a:t>
            </a:r>
            <a:r>
              <a:rPr lang="ko-KR" altLang="en-US" dirty="0"/>
              <a:t>에서는 포인터를 이용하여 </a:t>
            </a:r>
            <a:r>
              <a:rPr lang="ko-KR" altLang="en-US" dirty="0" err="1"/>
              <a:t>흉내낼</a:t>
            </a:r>
            <a:r>
              <a:rPr lang="ko-KR" altLang="en-US" dirty="0"/>
              <a:t> 수 있다</a:t>
            </a:r>
            <a:r>
              <a:rPr lang="en-US" altLang="ko-KR" dirty="0"/>
              <a:t>.</a:t>
            </a:r>
          </a:p>
          <a:p>
            <a:pPr lvl="1" eaLnBrk="1" hangingPunct="1"/>
            <a:r>
              <a:rPr lang="ko-KR" altLang="en-US" dirty="0"/>
              <a:t>인수의 주소가 매개 변수로 복사된다</a:t>
            </a:r>
            <a:r>
              <a:rPr lang="en-US" altLang="ko-KR" dirty="0"/>
              <a:t>. </a:t>
            </a:r>
          </a:p>
          <a:p>
            <a:pPr lvl="1" eaLnBrk="1" hangingPunct="1"/>
            <a:endParaRPr lang="en-US" altLang="ko-KR" dirty="0"/>
          </a:p>
          <a:p>
            <a:pPr lvl="1" eaLnBrk="1" hangingPunct="1"/>
            <a:endParaRPr lang="ko-KR" altLang="en-US" dirty="0"/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0" y="203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itchFamily="50" charset="-127"/>
            </a:endParaRPr>
          </a:p>
        </p:txBody>
      </p:sp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0" y="2084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itchFamily="50" charset="-127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814" y="4454640"/>
            <a:ext cx="2793677" cy="159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01" y="1700809"/>
            <a:ext cx="2840863" cy="138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69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값에 의한 호출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3568" y="1412776"/>
            <a:ext cx="7777162" cy="403244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modify(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value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value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99;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number = 1;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modify(number);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"number = %d\n"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number);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F54E99B-CE0B-474F-A4DA-397A84493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635102"/>
            <a:ext cx="7777162" cy="73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45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참조에 의한 호출</a:t>
            </a:r>
          </a:p>
        </p:txBody>
      </p:sp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0" y="203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itchFamily="50" charset="-127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3568" y="1628799"/>
            <a:ext cx="7777162" cy="410445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modify(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altLang="ko-KR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ptr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*</a:t>
            </a:r>
            <a:r>
              <a:rPr lang="en-US" altLang="ko-KR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ptr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= 99;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매개 변수를 통하여 원본을 변경한다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number = 1;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modify(&amp;number);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주소를 계산해서 보낸다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"number = %d\n"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number);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A30A74E-FCDA-40DB-A80B-B055F016D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916959"/>
            <a:ext cx="7777162" cy="73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02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latin typeface="Consolas" panose="020B0609020204030204" pitchFamily="49" charset="0"/>
              </a:rPr>
              <a:t>swap()</a:t>
            </a:r>
            <a:r>
              <a:rPr lang="en-US" altLang="ko-KR" dirty="0"/>
              <a:t> </a:t>
            </a:r>
            <a:r>
              <a:rPr lang="ko-KR" altLang="en-US" dirty="0"/>
              <a:t>함수 </a:t>
            </a:r>
            <a:r>
              <a:rPr lang="en-US" altLang="ko-KR" dirty="0"/>
              <a:t>#1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1647651"/>
            <a:ext cx="8153400" cy="4495800"/>
          </a:xfrm>
        </p:spPr>
        <p:txBody>
          <a:bodyPr/>
          <a:lstStyle/>
          <a:p>
            <a:pPr eaLnBrk="1" hangingPunct="1"/>
            <a:r>
              <a:rPr lang="ko-KR" altLang="en-US" dirty="0"/>
              <a:t>변수 </a:t>
            </a:r>
            <a:r>
              <a:rPr lang="en-US" altLang="ko-KR" dirty="0"/>
              <a:t>2</a:t>
            </a:r>
            <a:r>
              <a:rPr lang="ko-KR" altLang="en-US" dirty="0"/>
              <a:t>개의 값을 바꾸는 작업을 함수로 작성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79512" y="2300112"/>
            <a:ext cx="5263060" cy="300109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eaLnBrk="1" hangingPunct="1">
              <a:buFont typeface="Symbol" pitchFamily="18" charset="2"/>
              <a:buNone/>
            </a:pP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600" dirty="0">
                <a:latin typeface="Consolas" panose="020B0609020204030204" pitchFamily="49" charset="0"/>
              </a:rPr>
              <a:t> main(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en-US" sz="1600" dirty="0">
                <a:latin typeface="Consolas" panose="020B0609020204030204" pitchFamily="49" charset="0"/>
              </a:rPr>
              <a:t>)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600" dirty="0">
                <a:latin typeface="Consolas" panose="020B0609020204030204" pitchFamily="49" charset="0"/>
              </a:rPr>
              <a:t> a = 10, b = 20;</a:t>
            </a:r>
          </a:p>
          <a:p>
            <a:pPr eaLnBrk="1" hangingPunct="1">
              <a:buFont typeface="Symbol" pitchFamily="18" charset="2"/>
              <a:buNone/>
            </a:pPr>
            <a:endParaRPr lang="en-US" altLang="en-US" sz="1600" dirty="0">
              <a:latin typeface="Consolas" panose="020B0609020204030204" pitchFamily="49" charset="0"/>
            </a:endParaRPr>
          </a:p>
          <a:p>
            <a:pPr eaLnBrk="1" hangingPunct="1"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swap(a, b);</a:t>
            </a:r>
            <a:endParaRPr lang="en-US" altLang="ko-KR" sz="1600" dirty="0">
              <a:latin typeface="Consolas" panose="020B0609020204030204" pitchFamily="49" charset="0"/>
            </a:endParaRPr>
          </a:p>
          <a:p>
            <a:pPr eaLnBrk="1" hangingPunct="1">
              <a:buNone/>
            </a:pPr>
            <a:endParaRPr lang="en-US" altLang="en-US" sz="1600" dirty="0">
              <a:latin typeface="Consolas" panose="020B0609020204030204" pitchFamily="49" charset="0"/>
            </a:endParaRPr>
          </a:p>
          <a:p>
            <a:pPr eaLnBrk="1" hangingPunct="1"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latin typeface="Consolas" panose="020B0609020204030204" pitchFamily="49" charset="0"/>
              </a:rPr>
              <a:t>printf</a:t>
            </a:r>
            <a:r>
              <a:rPr lang="en-US" altLang="en-US" sz="1600" dirty="0">
                <a:latin typeface="Consolas" panose="020B0609020204030204" pitchFamily="49" charset="0"/>
              </a:rPr>
              <a:t>(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“</a:t>
            </a:r>
            <a:r>
              <a:rPr lang="en-US" altLang="ko-KR" sz="1600" dirty="0">
                <a:latin typeface="Consolas" panose="020B0609020204030204" pitchFamily="49" charset="0"/>
              </a:rPr>
              <a:t>swap() </a:t>
            </a:r>
            <a:r>
              <a:rPr lang="ko-KR" altLang="en-US" sz="1600" dirty="0">
                <a:latin typeface="Consolas" panose="020B0609020204030204" pitchFamily="49" charset="0"/>
              </a:rPr>
              <a:t>호출 후 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a=%d b=%d\n"</a:t>
            </a:r>
            <a:r>
              <a:rPr lang="en-US" altLang="en-US" sz="1600" dirty="0">
                <a:latin typeface="Consolas" panose="020B0609020204030204" pitchFamily="49" charset="0"/>
              </a:rPr>
              <a:t>, a, b);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en-US" sz="1600" dirty="0">
                <a:latin typeface="Consolas" panose="020B0609020204030204" pitchFamily="49" charset="0"/>
              </a:rPr>
              <a:t> 0;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Symbol" pitchFamily="18" charset="2"/>
              <a:buNone/>
            </a:pPr>
            <a:endParaRPr lang="en-US" altLang="en-US" sz="1600" dirty="0">
              <a:latin typeface="Consolas" panose="020B0609020204030204" pitchFamily="49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5508104" y="2300112"/>
            <a:ext cx="3255963" cy="300109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eaLnBrk="1" hangingPunct="1">
              <a:buFont typeface="Symbol" pitchFamily="18" charset="2"/>
              <a:buNone/>
            </a:pPr>
            <a:r>
              <a:rPr lang="en-US" altLang="en-US" sz="1600">
                <a:solidFill>
                  <a:srgbClr val="0000FF"/>
                </a:solidFill>
                <a:latin typeface="Trebuchet MS" pitchFamily="34" charset="0"/>
              </a:rPr>
              <a:t>void</a:t>
            </a:r>
            <a:r>
              <a:rPr lang="en-US" altLang="en-US" sz="1600">
                <a:latin typeface="Trebuchet MS" pitchFamily="34" charset="0"/>
              </a:rPr>
              <a:t> swap(</a:t>
            </a:r>
            <a:r>
              <a:rPr lang="en-US" altLang="en-US" sz="1600">
                <a:solidFill>
                  <a:srgbClr val="0000FF"/>
                </a:solidFill>
                <a:latin typeface="Trebuchet MS" pitchFamily="34" charset="0"/>
              </a:rPr>
              <a:t>int</a:t>
            </a:r>
            <a:r>
              <a:rPr lang="en-US" altLang="en-US" sz="1600">
                <a:latin typeface="Trebuchet MS" pitchFamily="34" charset="0"/>
              </a:rPr>
              <a:t> x, </a:t>
            </a:r>
            <a:r>
              <a:rPr lang="en-US" altLang="en-US" sz="1600">
                <a:solidFill>
                  <a:srgbClr val="0000FF"/>
                </a:solidFill>
                <a:latin typeface="Trebuchet MS" pitchFamily="34" charset="0"/>
              </a:rPr>
              <a:t>int</a:t>
            </a:r>
            <a:r>
              <a:rPr lang="en-US" altLang="en-US" sz="1600">
                <a:latin typeface="Trebuchet MS" pitchFamily="34" charset="0"/>
              </a:rPr>
              <a:t> y)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en-US" sz="1600">
                <a:latin typeface="Trebuchet MS" pitchFamily="34" charset="0"/>
              </a:rPr>
              <a:t>{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en-US" sz="1600">
                <a:latin typeface="Trebuchet MS" pitchFamily="34" charset="0"/>
              </a:rPr>
              <a:t>	</a:t>
            </a:r>
            <a:r>
              <a:rPr lang="en-US" altLang="en-US" sz="1600">
                <a:solidFill>
                  <a:srgbClr val="0000FF"/>
                </a:solidFill>
                <a:latin typeface="Trebuchet MS" pitchFamily="34" charset="0"/>
              </a:rPr>
              <a:t>int</a:t>
            </a:r>
            <a:r>
              <a:rPr lang="en-US" altLang="en-US" sz="1600">
                <a:latin typeface="Trebuchet MS" pitchFamily="34" charset="0"/>
              </a:rPr>
              <a:t> tmp;</a:t>
            </a:r>
          </a:p>
          <a:p>
            <a:pPr eaLnBrk="1" hangingPunct="1">
              <a:buFont typeface="Symbol" pitchFamily="18" charset="2"/>
              <a:buNone/>
            </a:pPr>
            <a:endParaRPr lang="en-US" altLang="en-US" sz="1600">
              <a:latin typeface="Trebuchet MS" pitchFamily="34" charset="0"/>
            </a:endParaRPr>
          </a:p>
          <a:p>
            <a:pPr eaLnBrk="1" hangingPunct="1">
              <a:buFont typeface="Symbol" pitchFamily="18" charset="2"/>
              <a:buNone/>
            </a:pPr>
            <a:r>
              <a:rPr lang="en-US" altLang="en-US" sz="1600">
                <a:latin typeface="Trebuchet MS" pitchFamily="34" charset="0"/>
              </a:rPr>
              <a:t>	tmp = x;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en-US" sz="1600">
                <a:latin typeface="Trebuchet MS" pitchFamily="34" charset="0"/>
              </a:rPr>
              <a:t>	x = y;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en-US" sz="1600">
                <a:latin typeface="Trebuchet MS" pitchFamily="34" charset="0"/>
              </a:rPr>
              <a:t>	y = tmp;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en-US" sz="1600">
                <a:latin typeface="Trebuchet MS" pitchFamily="34" charset="0"/>
              </a:rPr>
              <a:t>}</a:t>
            </a:r>
          </a:p>
        </p:txBody>
      </p:sp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0" y="346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itchFamily="50" charset="-127"/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5656884" y="2300113"/>
            <a:ext cx="428625" cy="428625"/>
          </a:xfrm>
          <a:prstGeom prst="ellipse">
            <a:avLst/>
          </a:prstGeom>
          <a:noFill/>
          <a:ln>
            <a:solidFill>
              <a:srgbClr val="FF0000">
                <a:alpha val="4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8" name="타원 37"/>
          <p:cNvSpPr/>
          <p:nvPr/>
        </p:nvSpPr>
        <p:spPr>
          <a:xfrm>
            <a:off x="6299821" y="2300113"/>
            <a:ext cx="428625" cy="428625"/>
          </a:xfrm>
          <a:prstGeom prst="ellipse">
            <a:avLst/>
          </a:prstGeom>
          <a:noFill/>
          <a:ln>
            <a:solidFill>
              <a:srgbClr val="FF0000">
                <a:alpha val="4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50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itchFamily="50" charset="-127"/>
            </a:endParaRPr>
          </a:p>
        </p:txBody>
      </p:sp>
      <p:pic>
        <p:nvPicPr>
          <p:cNvPr id="45071" name="_x91001912" descr="EMB0000115cb9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76" y="3338512"/>
            <a:ext cx="12668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994082E-D585-4E23-9D28-E57BD44B50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153"/>
          <a:stretch/>
        </p:blipFill>
        <p:spPr>
          <a:xfrm>
            <a:off x="611188" y="5587826"/>
            <a:ext cx="8032750" cy="85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1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latin typeface="Consolas" panose="020B0609020204030204" pitchFamily="49" charset="0"/>
              </a:rPr>
              <a:t>swap()</a:t>
            </a:r>
            <a:r>
              <a:rPr lang="en-US" altLang="ko-KR" dirty="0"/>
              <a:t> </a:t>
            </a:r>
            <a:r>
              <a:rPr lang="ko-KR" altLang="en-US" dirty="0"/>
              <a:t>함수 </a:t>
            </a:r>
            <a:r>
              <a:rPr lang="en-US" altLang="ko-KR" dirty="0"/>
              <a:t>#2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포인터를 이용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79511" y="2000250"/>
            <a:ext cx="5180015" cy="3357563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eaLnBrk="1" hangingPunct="1">
              <a:buFont typeface="Symbol" pitchFamily="18" charset="2"/>
              <a:buNone/>
            </a:pPr>
            <a:r>
              <a:rPr lang="en-US" alt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600" dirty="0">
                <a:latin typeface="Consolas" panose="020B0609020204030204" pitchFamily="49" charset="0"/>
              </a:rPr>
              <a:t> main(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en-US" sz="1600" dirty="0">
                <a:latin typeface="Consolas" panose="020B0609020204030204" pitchFamily="49" charset="0"/>
              </a:rPr>
              <a:t>)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600" dirty="0">
                <a:latin typeface="Consolas" panose="020B0609020204030204" pitchFamily="49" charset="0"/>
              </a:rPr>
              <a:t> a = 100, b = 200;</a:t>
            </a:r>
          </a:p>
          <a:p>
            <a:pPr eaLnBrk="1" hangingPunct="1"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latin typeface="Consolas" panose="020B0609020204030204" pitchFamily="49" charset="0"/>
              </a:rPr>
              <a:t>printf</a:t>
            </a:r>
            <a:r>
              <a:rPr lang="en-US" altLang="en-US" sz="1600" dirty="0">
                <a:latin typeface="Consolas" panose="020B0609020204030204" pitchFamily="49" charset="0"/>
              </a:rPr>
              <a:t>(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“</a:t>
            </a:r>
            <a:r>
              <a:rPr lang="en-US" altLang="ko-KR" sz="1600" dirty="0">
                <a:solidFill>
                  <a:srgbClr val="800000"/>
                </a:solidFill>
                <a:latin typeface="Consolas" panose="020B0609020204030204" pitchFamily="49" charset="0"/>
              </a:rPr>
              <a:t>swap() </a:t>
            </a:r>
            <a:r>
              <a:rPr lang="ko-KR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호출</a:t>
            </a:r>
            <a:r>
              <a:rPr lang="en-US" altLang="ko-KR" sz="1600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전 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a=%d b=%d\</a:t>
            </a:r>
            <a:r>
              <a:rPr lang="en-US" altLang="en-US" sz="1600" dirty="0" err="1">
                <a:solidFill>
                  <a:srgbClr val="800000"/>
                </a:solidFill>
                <a:latin typeface="Consolas" panose="020B0609020204030204" pitchFamily="49" charset="0"/>
              </a:rPr>
              <a:t>n"</a:t>
            </a:r>
            <a:r>
              <a:rPr lang="en-US" altLang="en-US" sz="1600" dirty="0" err="1">
                <a:latin typeface="Consolas" panose="020B0609020204030204" pitchFamily="49" charset="0"/>
              </a:rPr>
              <a:t>,a</a:t>
            </a:r>
            <a:r>
              <a:rPr lang="en-US" altLang="en-US" sz="1600" dirty="0">
                <a:latin typeface="Consolas" panose="020B0609020204030204" pitchFamily="49" charset="0"/>
              </a:rPr>
              <a:t>, b);</a:t>
            </a:r>
            <a:endParaRPr lang="en-US" altLang="ko-KR" sz="1600" dirty="0">
              <a:latin typeface="Consolas" panose="020B0609020204030204" pitchFamily="49" charset="0"/>
            </a:endParaRPr>
          </a:p>
          <a:p>
            <a:pPr eaLnBrk="1" hangingPunct="1">
              <a:buFont typeface="Symbol" pitchFamily="18" charset="2"/>
              <a:buNone/>
            </a:pPr>
            <a:endParaRPr lang="en-US" altLang="en-US" sz="1600" dirty="0">
              <a:latin typeface="Consolas" panose="020B0609020204030204" pitchFamily="49" charset="0"/>
            </a:endParaRPr>
          </a:p>
          <a:p>
            <a:pPr eaLnBrk="1" hangingPunct="1"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swap( </a:t>
            </a:r>
            <a:r>
              <a:rPr lang="en-US" altLang="ko-KR" sz="1600" dirty="0">
                <a:latin typeface="Consolas" panose="020B0609020204030204" pitchFamily="49" charset="0"/>
              </a:rPr>
              <a:t>&amp;</a:t>
            </a:r>
            <a:r>
              <a:rPr lang="en-US" altLang="en-US" sz="1600" dirty="0">
                <a:latin typeface="Consolas" panose="020B0609020204030204" pitchFamily="49" charset="0"/>
              </a:rPr>
              <a:t>a , </a:t>
            </a:r>
            <a:r>
              <a:rPr lang="en-US" altLang="ko-KR" sz="1600" dirty="0">
                <a:latin typeface="Consolas" panose="020B0609020204030204" pitchFamily="49" charset="0"/>
              </a:rPr>
              <a:t>&amp;</a:t>
            </a:r>
            <a:r>
              <a:rPr lang="en-US" altLang="en-US" sz="1600" dirty="0">
                <a:latin typeface="Consolas" panose="020B0609020204030204" pitchFamily="49" charset="0"/>
              </a:rPr>
              <a:t>b );</a:t>
            </a:r>
            <a:endParaRPr lang="en-US" altLang="ko-KR" sz="1600" dirty="0">
              <a:latin typeface="Consolas" panose="020B0609020204030204" pitchFamily="49" charset="0"/>
            </a:endParaRPr>
          </a:p>
          <a:p>
            <a:pPr eaLnBrk="1" hangingPunct="1">
              <a:buNone/>
            </a:pPr>
            <a:endParaRPr lang="en-US" altLang="en-US" sz="1600" dirty="0">
              <a:latin typeface="Consolas" panose="020B0609020204030204" pitchFamily="49" charset="0"/>
            </a:endParaRPr>
          </a:p>
          <a:p>
            <a:pPr eaLnBrk="1" hangingPunct="1"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latin typeface="Consolas" panose="020B0609020204030204" pitchFamily="49" charset="0"/>
              </a:rPr>
              <a:t>printf</a:t>
            </a:r>
            <a:r>
              <a:rPr lang="en-US" altLang="en-US" sz="1600" dirty="0">
                <a:latin typeface="Consolas" panose="020B0609020204030204" pitchFamily="49" charset="0"/>
              </a:rPr>
              <a:t>(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“</a:t>
            </a:r>
            <a:r>
              <a:rPr lang="en-US" altLang="ko-KR" sz="1600" dirty="0">
                <a:solidFill>
                  <a:srgbClr val="800000"/>
                </a:solidFill>
                <a:latin typeface="Consolas" panose="020B0609020204030204" pitchFamily="49" charset="0"/>
              </a:rPr>
              <a:t>swap() </a:t>
            </a:r>
            <a:r>
              <a:rPr lang="ko-KR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호출</a:t>
            </a:r>
            <a:r>
              <a:rPr lang="en-US" altLang="ko-KR" sz="1600" dirty="0">
                <a:solidFill>
                  <a:srgbClr val="800000"/>
                </a:solidFill>
                <a:latin typeface="Consolas" panose="020B0609020204030204" pitchFamily="49" charset="0"/>
              </a:rPr>
              <a:t> </a:t>
            </a:r>
            <a:r>
              <a:rPr lang="ko-KR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후 </a:t>
            </a:r>
            <a:r>
              <a:rPr lang="en-US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a=%d b=%d\</a:t>
            </a:r>
            <a:r>
              <a:rPr lang="en-US" altLang="en-US" sz="1600" dirty="0" err="1">
                <a:solidFill>
                  <a:srgbClr val="800000"/>
                </a:solidFill>
                <a:latin typeface="Consolas" panose="020B0609020204030204" pitchFamily="49" charset="0"/>
              </a:rPr>
              <a:t>n"</a:t>
            </a:r>
            <a:r>
              <a:rPr lang="en-US" altLang="en-US" sz="1600" dirty="0" err="1">
                <a:latin typeface="Consolas" panose="020B0609020204030204" pitchFamily="49" charset="0"/>
              </a:rPr>
              <a:t>,a</a:t>
            </a:r>
            <a:r>
              <a:rPr lang="en-US" altLang="en-US" sz="1600" dirty="0">
                <a:latin typeface="Consolas" panose="020B0609020204030204" pitchFamily="49" charset="0"/>
              </a:rPr>
              <a:t>, b);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en-US" sz="1600" dirty="0">
                <a:latin typeface="Consolas" panose="020B0609020204030204" pitchFamily="49" charset="0"/>
              </a:rPr>
              <a:t> 0;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}</a:t>
            </a:r>
          </a:p>
          <a:p>
            <a:pPr eaLnBrk="1" hangingPunct="1">
              <a:buFont typeface="Symbol" pitchFamily="18" charset="2"/>
              <a:buNone/>
            </a:pPr>
            <a:endParaRPr lang="en-US" altLang="en-US" sz="1600" dirty="0">
              <a:latin typeface="Consolas" panose="020B0609020204030204" pitchFamily="49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5539037" y="1979005"/>
            <a:ext cx="3483260" cy="3357563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eaLnBrk="1" hangingPunct="1">
              <a:buFont typeface="Symbol" pitchFamily="18" charset="2"/>
              <a:buNone/>
            </a:pP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en-US" sz="1600" dirty="0">
                <a:latin typeface="Consolas" panose="020B0609020204030204" pitchFamily="49" charset="0"/>
              </a:rPr>
              <a:t> swap(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600" dirty="0">
                <a:latin typeface="Consolas" panose="020B0609020204030204" pitchFamily="49" charset="0"/>
              </a:rPr>
              <a:t> *px , 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600" dirty="0">
                <a:latin typeface="Consolas" panose="020B0609020204030204" pitchFamily="49" charset="0"/>
              </a:rPr>
              <a:t> *</a:t>
            </a:r>
            <a:r>
              <a:rPr lang="en-US" altLang="en-US" sz="1600" dirty="0" err="1">
                <a:latin typeface="Consolas" panose="020B0609020204030204" pitchFamily="49" charset="0"/>
              </a:rPr>
              <a:t>py</a:t>
            </a:r>
            <a:r>
              <a:rPr lang="en-US" altLang="en-US" sz="1600" dirty="0">
                <a:latin typeface="Consolas" panose="020B0609020204030204" pitchFamily="49" charset="0"/>
              </a:rPr>
              <a:t> )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{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600" dirty="0">
                <a:latin typeface="Consolas" panose="020B0609020204030204" pitchFamily="49" charset="0"/>
              </a:rPr>
              <a:t>   </a:t>
            </a:r>
            <a:r>
              <a:rPr lang="en-US" altLang="en-US" sz="1600" dirty="0" err="1">
                <a:latin typeface="Consolas" panose="020B0609020204030204" pitchFamily="49" charset="0"/>
              </a:rPr>
              <a:t>tmp</a:t>
            </a:r>
            <a:r>
              <a:rPr lang="en-US" altLang="en-US" sz="1600" dirty="0"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  <a:r>
              <a:rPr lang="en-US" altLang="en-US" sz="1600" dirty="0" err="1">
                <a:latin typeface="Consolas" panose="020B0609020204030204" pitchFamily="49" charset="0"/>
              </a:rPr>
              <a:t>tmp</a:t>
            </a:r>
            <a:r>
              <a:rPr lang="en-US" altLang="en-US" sz="1600" dirty="0">
                <a:latin typeface="Consolas" panose="020B0609020204030204" pitchFamily="49" charset="0"/>
              </a:rPr>
              <a:t> = *px;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*px = *</a:t>
            </a:r>
            <a:r>
              <a:rPr lang="en-US" altLang="en-US" sz="1600" dirty="0" err="1">
                <a:latin typeface="Consolas" panose="020B0609020204030204" pitchFamily="49" charset="0"/>
              </a:rPr>
              <a:t>py</a:t>
            </a:r>
            <a:r>
              <a:rPr lang="en-US" altLang="en-US" sz="1600" dirty="0"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*</a:t>
            </a:r>
            <a:r>
              <a:rPr lang="en-US" altLang="en-US" sz="1600" dirty="0" err="1">
                <a:latin typeface="Consolas" panose="020B0609020204030204" pitchFamily="49" charset="0"/>
              </a:rPr>
              <a:t>py</a:t>
            </a:r>
            <a:r>
              <a:rPr lang="en-US" altLang="en-US" sz="1600" dirty="0">
                <a:latin typeface="Consolas" panose="020B0609020204030204" pitchFamily="49" charset="0"/>
              </a:rPr>
              <a:t> = </a:t>
            </a:r>
            <a:r>
              <a:rPr lang="en-US" altLang="en-US" sz="1600" dirty="0" err="1">
                <a:latin typeface="Consolas" panose="020B0609020204030204" pitchFamily="49" charset="0"/>
              </a:rPr>
              <a:t>tmp</a:t>
            </a:r>
            <a:r>
              <a:rPr lang="en-US" altLang="en-US" sz="1600" dirty="0">
                <a:latin typeface="Consolas" panose="020B0609020204030204" pitchFamily="49" charset="0"/>
              </a:rPr>
              <a:t>;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	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en-US" sz="1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025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itchFamily="50" charset="-127"/>
            </a:endParaRPr>
          </a:p>
        </p:txBody>
      </p:sp>
      <p:pic>
        <p:nvPicPr>
          <p:cNvPr id="47118" name="_x91001912" descr="EMB0000115cb9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324" y="2903128"/>
            <a:ext cx="1266825" cy="105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097EAC6-A995-4326-B296-E76AEBFAA4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385"/>
          <a:stretch/>
        </p:blipFill>
        <p:spPr>
          <a:xfrm>
            <a:off x="539750" y="5568494"/>
            <a:ext cx="7920038" cy="1060906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574E153A-E47F-45EC-8FE2-AD40A8E1BEE1}"/>
              </a:ext>
            </a:extLst>
          </p:cNvPr>
          <p:cNvSpPr/>
          <p:nvPr/>
        </p:nvSpPr>
        <p:spPr>
          <a:xfrm>
            <a:off x="1227207" y="3518818"/>
            <a:ext cx="288032" cy="2431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7DEAA714-14B1-4E57-BEC6-5A9632D857B9}"/>
              </a:ext>
            </a:extLst>
          </p:cNvPr>
          <p:cNvSpPr/>
          <p:nvPr/>
        </p:nvSpPr>
        <p:spPr>
          <a:xfrm>
            <a:off x="1804360" y="3520463"/>
            <a:ext cx="288032" cy="2431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38A53719-9968-438E-9035-A822A0B26903}"/>
              </a:ext>
            </a:extLst>
          </p:cNvPr>
          <p:cNvSpPr/>
          <p:nvPr/>
        </p:nvSpPr>
        <p:spPr>
          <a:xfrm>
            <a:off x="7163198" y="2050724"/>
            <a:ext cx="383125" cy="2431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AA025E31-994B-4DDA-BA23-783BCDC0E780}"/>
              </a:ext>
            </a:extLst>
          </p:cNvPr>
          <p:cNvSpPr/>
          <p:nvPr/>
        </p:nvSpPr>
        <p:spPr>
          <a:xfrm>
            <a:off x="8270348" y="2039184"/>
            <a:ext cx="383125" cy="2431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392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666F72-CC95-4ACE-8A86-7C0D22EE2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참고사항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30C80A8-2BAF-4B16-89FB-B2181094067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0" y="1772816"/>
            <a:ext cx="8153400" cy="1350406"/>
          </a:xfrm>
        </p:spPr>
      </p:pic>
    </p:spTree>
    <p:extLst>
      <p:ext uri="{BB962C8B-B14F-4D97-AF65-F5344CB8AC3E}">
        <p14:creationId xmlns:p14="http://schemas.microsoft.com/office/powerpoint/2010/main" val="3222738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포인터 사용시 주의점 </a:t>
            </a:r>
            <a:endParaRPr lang="en-US" altLang="ko-KR"/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/>
              <a:t>초기화가 안된 포인터를 사용하면 안된다</a:t>
            </a:r>
            <a:r>
              <a:rPr lang="en-US" altLang="ko-KR"/>
              <a:t>.</a:t>
            </a:r>
          </a:p>
          <a:p>
            <a:endParaRPr lang="en-US" altLang="ko-KR"/>
          </a:p>
          <a:p>
            <a:endParaRPr lang="en-US" altLang="ko-KR"/>
          </a:p>
          <a:p>
            <a:pPr>
              <a:buFont typeface="Symbol" pitchFamily="18" charset="2"/>
              <a:buNone/>
            </a:pPr>
            <a:endParaRPr lang="en-US" altLang="ko-KR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827584" y="2132856"/>
            <a:ext cx="7777162" cy="180022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600">
                <a:latin typeface="Consolas" panose="020B0609020204030204" pitchFamily="49" charset="0"/>
              </a:rPr>
              <a:t> main(</a:t>
            </a:r>
            <a:r>
              <a:rPr lang="en-US" altLang="en-US" sz="160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en-US" sz="1600">
                <a:latin typeface="Consolas" panose="020B0609020204030204" pitchFamily="49" charset="0"/>
              </a:rPr>
              <a:t>) 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>
                <a:latin typeface="Consolas" panose="020B0609020204030204" pitchFamily="49" charset="0"/>
              </a:rPr>
              <a:t>{ 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>
                <a:latin typeface="Consolas" panose="020B0609020204030204" pitchFamily="49" charset="0"/>
              </a:rPr>
              <a:t>	</a:t>
            </a:r>
            <a:r>
              <a:rPr lang="en-US" altLang="en-US" sz="160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600">
                <a:latin typeface="Consolas" panose="020B0609020204030204" pitchFamily="49" charset="0"/>
              </a:rPr>
              <a:t> *p; 	</a:t>
            </a:r>
            <a:r>
              <a:rPr lang="en-US" altLang="en-US" sz="1600">
                <a:solidFill>
                  <a:srgbClr val="008000"/>
                </a:solidFill>
                <a:latin typeface="Consolas" panose="020B0609020204030204" pitchFamily="49" charset="0"/>
              </a:rPr>
              <a:t>// 포인터 p는 초기화가 안되어 있음</a:t>
            </a:r>
            <a:endParaRPr lang="en-US" altLang="en-US" sz="1600">
              <a:latin typeface="Consolas" panose="020B0609020204030204" pitchFamily="49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>
                <a:latin typeface="Consolas" panose="020B0609020204030204" pitchFamily="49" charset="0"/>
              </a:rPr>
              <a:t>	</a:t>
            </a:r>
            <a:r>
              <a:rPr lang="en-US" altLang="en-US" sz="1600">
                <a:solidFill>
                  <a:schemeClr val="tx2"/>
                </a:solidFill>
                <a:latin typeface="Consolas" panose="020B0609020204030204" pitchFamily="49" charset="0"/>
              </a:rPr>
              <a:t>*p = 100; 	// 위험한 코드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>
                <a:latin typeface="Consolas" panose="020B0609020204030204" pitchFamily="49" charset="0"/>
              </a:rPr>
              <a:t>	</a:t>
            </a:r>
            <a:r>
              <a:rPr lang="en-US" altLang="en-US" sz="160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en-US" sz="1600">
                <a:latin typeface="Consolas" panose="020B0609020204030204" pitchFamily="49" charset="0"/>
              </a:rPr>
              <a:t> 0;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05064"/>
            <a:ext cx="4856584" cy="271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424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포인터 사용시 주의점 </a:t>
            </a:r>
            <a:endParaRPr lang="en-US" altLang="ko-KR"/>
          </a:p>
        </p:txBody>
      </p:sp>
      <p:sp>
        <p:nvSpPr>
          <p:cNvPr id="1075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>
                <a:latin typeface="+mn-ea"/>
              </a:rPr>
              <a:t>포인터가 아무것도 가리키고 있지 않는 경우에는 </a:t>
            </a: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NULL</a:t>
            </a:r>
            <a:r>
              <a:rPr lang="ko-KR" altLang="en-US" dirty="0">
                <a:latin typeface="+mn-ea"/>
              </a:rPr>
              <a:t>로 초기화</a:t>
            </a:r>
          </a:p>
          <a:p>
            <a:pPr>
              <a:defRPr/>
            </a:pPr>
            <a:r>
              <a:rPr lang="en-US" altLang="ko-KR" dirty="0">
                <a:solidFill>
                  <a:srgbClr val="0000FF"/>
                </a:solidFill>
                <a:latin typeface="Consolas" panose="020B0609020204030204" pitchFamily="49" charset="0"/>
              </a:rPr>
              <a:t>NULL</a:t>
            </a:r>
            <a:r>
              <a:rPr lang="en-US" altLang="ko-KR" dirty="0"/>
              <a:t> </a:t>
            </a:r>
            <a:r>
              <a:rPr lang="ko-KR" altLang="en-US" dirty="0">
                <a:latin typeface="+mn-ea"/>
              </a:rPr>
              <a:t>포인터를 가지고 간접 참조하면 하드웨어로 감지할 수 있다</a:t>
            </a:r>
            <a:r>
              <a:rPr lang="en-US" altLang="ko-KR" dirty="0">
                <a:latin typeface="+mn-ea"/>
              </a:rPr>
              <a:t>. </a:t>
            </a:r>
          </a:p>
          <a:p>
            <a:pPr>
              <a:defRPr/>
            </a:pPr>
            <a:r>
              <a:rPr lang="ko-KR" altLang="en-US" dirty="0">
                <a:latin typeface="+mn-ea"/>
              </a:rPr>
              <a:t>포인터의 유효성 여부 판단이 쉽다</a:t>
            </a:r>
            <a:r>
              <a:rPr lang="en-US" altLang="ko-KR" dirty="0">
                <a:latin typeface="+mn-ea"/>
              </a:rPr>
              <a:t>.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2411760" y="4293096"/>
            <a:ext cx="1080120" cy="43204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2951820" y="4509120"/>
            <a:ext cx="1764196" cy="0"/>
          </a:xfrm>
          <a:prstGeom prst="straightConnector1">
            <a:avLst/>
          </a:prstGeom>
          <a:ln>
            <a:solidFill>
              <a:schemeClr val="tx1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51434" y="4843959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NULL</a:t>
            </a:r>
            <a:r>
              <a:rPr lang="ko-KR" altLang="en-US" dirty="0"/>
              <a:t> 포인터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DEC6F03-64C2-413A-B48D-70E8D2B232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4572002" y="3479017"/>
            <a:ext cx="1080120" cy="2239215"/>
          </a:xfrm>
          <a:prstGeom prst="rect">
            <a:avLst/>
          </a:prstGeom>
        </p:spPr>
      </p:pic>
      <p:sp>
        <p:nvSpPr>
          <p:cNvPr id="10" name="말풍선: 모서리가 둥근 사각형 9">
            <a:extLst>
              <a:ext uri="{FF2B5EF4-FFF2-40B4-BE49-F238E27FC236}">
                <a16:creationId xmlns:a16="http://schemas.microsoft.com/office/drawing/2014/main" id="{7D14B103-99DA-491F-BC67-515C0101C5F4}"/>
              </a:ext>
            </a:extLst>
          </p:cNvPr>
          <p:cNvSpPr/>
          <p:nvPr/>
        </p:nvSpPr>
        <p:spPr>
          <a:xfrm>
            <a:off x="5598784" y="2806699"/>
            <a:ext cx="3167264" cy="1080120"/>
          </a:xfrm>
          <a:prstGeom prst="wedgeRoundRectCallout">
            <a:avLst>
              <a:gd name="adj1" fmla="val -59233"/>
              <a:gd name="adj2" fmla="val 271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NULL </a:t>
            </a:r>
            <a:r>
              <a:rPr lang="ko-KR" altLang="en-US" dirty="0"/>
              <a:t>주소는 일반 사용자 금지구역입니다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508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이번 장에서 만들 프로그램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EEEA6A2-F9E2-4989-96ED-81FCCAA11CA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변수의 주소를 계산하는 프로그램을 작성해보자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</a:p>
          <a:p>
            <a:pPr algn="l"/>
            <a:endParaRPr lang="en-US" altLang="ko-KR" sz="1800" b="0" i="0" u="none" strike="noStrike" baseline="0" dirty="0">
              <a:latin typeface="YDVYMjOStd12"/>
            </a:endParaRPr>
          </a:p>
          <a:p>
            <a:pPr algn="l"/>
            <a:endParaRPr lang="en-US" altLang="ko-KR" sz="1800" dirty="0">
              <a:latin typeface="YDVYMjOStd12"/>
            </a:endParaRPr>
          </a:p>
          <a:p>
            <a:pPr algn="l"/>
            <a:endParaRPr lang="en-US" altLang="ko-KR" sz="1800" b="0" i="0" u="none" strike="noStrike" baseline="0" dirty="0">
              <a:latin typeface="YDVYMjOStd12"/>
            </a:endParaRPr>
          </a:p>
          <a:p>
            <a:pPr algn="l"/>
            <a:endParaRPr lang="en-US" altLang="ko-KR" sz="1800" dirty="0">
              <a:latin typeface="YDVYMjOStd12"/>
            </a:endParaRPr>
          </a:p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변수 </a:t>
            </a:r>
            <a:r>
              <a:rPr lang="en-US" altLang="ko-KR" sz="1800" b="0" i="0" u="none" strike="noStrike" baseline="0" dirty="0">
                <a:latin typeface="YDVYMjOStd12"/>
              </a:rPr>
              <a:t>a</a:t>
            </a:r>
            <a:r>
              <a:rPr lang="ko-KR" altLang="en-US" sz="1800" b="0" i="0" u="none" strike="noStrike" baseline="0" dirty="0">
                <a:latin typeface="YDVYMjOStd12"/>
              </a:rPr>
              <a:t>와 </a:t>
            </a:r>
            <a:r>
              <a:rPr lang="en-US" altLang="ko-KR" sz="1800" b="0" i="0" u="none" strike="noStrike" baseline="0" dirty="0">
                <a:latin typeface="YDVYMjOStd12"/>
              </a:rPr>
              <a:t>b</a:t>
            </a:r>
            <a:r>
              <a:rPr lang="ko-KR" altLang="en-US" sz="1800" b="0" i="0" u="none" strike="noStrike" baseline="0" dirty="0">
                <a:latin typeface="YDVYMjOStd12"/>
              </a:rPr>
              <a:t>의 내용을 서로 바꾸는 함수 </a:t>
            </a:r>
            <a:r>
              <a:rPr lang="en-US" altLang="ko-KR" sz="1800" b="0" i="0" u="none" strike="noStrike" baseline="0" dirty="0">
                <a:latin typeface="YDVYMjOStd12"/>
              </a:rPr>
              <a:t>swap()</a:t>
            </a:r>
            <a:r>
              <a:rPr lang="ko-KR" altLang="en-US" sz="1800" b="0" i="0" u="none" strike="noStrike" baseline="0" dirty="0">
                <a:latin typeface="YDVYMjOStd12"/>
              </a:rPr>
              <a:t>을 작성해보자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</a:p>
          <a:p>
            <a:pPr algn="l"/>
            <a:endParaRPr lang="en-US" altLang="ko-KR" sz="1800" b="0" i="0" u="none" strike="noStrike" baseline="0" dirty="0">
              <a:latin typeface="YDVYMjOStd12"/>
            </a:endParaRPr>
          </a:p>
          <a:p>
            <a:pPr algn="l"/>
            <a:endParaRPr lang="en-US" altLang="ko-KR" sz="1800" dirty="0">
              <a:latin typeface="YDVYMjOStd12"/>
            </a:endParaRPr>
          </a:p>
          <a:p>
            <a:pPr algn="l"/>
            <a:endParaRPr lang="en-US" altLang="ko-KR" sz="1800" b="0" i="0" u="none" strike="noStrike" baseline="0" dirty="0">
              <a:latin typeface="YDVYMjOStd12"/>
            </a:endParaRPr>
          </a:p>
          <a:p>
            <a:pPr algn="l"/>
            <a:endParaRPr lang="en-US" altLang="ko-KR" sz="1800" dirty="0">
              <a:latin typeface="YDVYMjOStd12"/>
            </a:endParaRPr>
          </a:p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배열을 처리하는 함수들을 정의해서 사용해보자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6957525-0A63-4CA2-A436-8766A9C7C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66493"/>
            <a:ext cx="8010472" cy="105109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9264C61-111B-4D82-B8D3-277433B0B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853969"/>
            <a:ext cx="8010472" cy="92939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5510EB1-415B-4B69-97FC-A9B247D5F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5662169"/>
            <a:ext cx="8010472" cy="104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17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포인터 사용시 주의점</a:t>
            </a:r>
            <a:endParaRPr lang="en-US" altLang="ko-KR"/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/>
              <a:t>포인터의 타입과 변수의 타입은 일치하여야 한다</a:t>
            </a:r>
            <a:r>
              <a:rPr lang="en-US" altLang="ko-KR" dirty="0"/>
              <a:t>.</a:t>
            </a:r>
          </a:p>
          <a:p>
            <a:pPr>
              <a:defRPr/>
            </a:pPr>
            <a:endParaRPr lang="en-US" altLang="ko-KR" dirty="0">
              <a:latin typeface="+mj-ea"/>
              <a:ea typeface="+mj-ea"/>
            </a:endParaRPr>
          </a:p>
          <a:p>
            <a:pPr>
              <a:defRPr/>
            </a:pPr>
            <a:endParaRPr lang="en-US" altLang="ko-KR" dirty="0">
              <a:latin typeface="+mj-ea"/>
              <a:ea typeface="+mj-ea"/>
            </a:endParaRPr>
          </a:p>
          <a:p>
            <a:pPr>
              <a:defRPr/>
            </a:pPr>
            <a:endParaRPr lang="en-US" altLang="ko-KR" dirty="0">
              <a:latin typeface="+mj-ea"/>
              <a:ea typeface="+mj-ea"/>
            </a:endParaRPr>
          </a:p>
          <a:p>
            <a:pPr>
              <a:defRPr/>
            </a:pPr>
            <a:endParaRPr lang="en-US" altLang="ko-KR" dirty="0">
              <a:latin typeface="+mj-ea"/>
              <a:ea typeface="+mj-ea"/>
            </a:endParaRPr>
          </a:p>
          <a:p>
            <a:pPr>
              <a:defRPr/>
            </a:pPr>
            <a:endParaRPr lang="en-US" altLang="ko-KR" dirty="0">
              <a:latin typeface="+mj-ea"/>
              <a:ea typeface="+mj-ea"/>
            </a:endParaRPr>
          </a:p>
          <a:p>
            <a:pPr>
              <a:defRPr/>
            </a:pPr>
            <a:endParaRPr lang="en-US" altLang="ko-KR" dirty="0">
              <a:latin typeface="+mj-ea"/>
              <a:ea typeface="+mj-ea"/>
            </a:endParaRPr>
          </a:p>
          <a:p>
            <a:pPr>
              <a:defRPr/>
            </a:pPr>
            <a:endParaRPr lang="en-US" altLang="ko-KR" dirty="0">
              <a:latin typeface="+mj-ea"/>
              <a:ea typeface="+mj-ea"/>
            </a:endParaRPr>
          </a:p>
          <a:p>
            <a:pPr>
              <a:defRPr/>
            </a:pPr>
            <a:endParaRPr lang="en-US" altLang="ko-KR" dirty="0">
              <a:latin typeface="+mj-ea"/>
              <a:ea typeface="+mj-ea"/>
            </a:endParaRPr>
          </a:p>
          <a:p>
            <a:pPr>
              <a:buFont typeface="Symbol" pitchFamily="18" charset="2"/>
              <a:buNone/>
              <a:defRPr/>
            </a:pP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827584" y="2276872"/>
            <a:ext cx="7777162" cy="360045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>
                <a:solidFill>
                  <a:srgbClr val="0000FF"/>
                </a:solidFill>
                <a:latin typeface="Consolas" panose="020B0609020204030204" pitchFamily="49" charset="0"/>
              </a:rPr>
              <a:t>#include</a:t>
            </a:r>
            <a:r>
              <a:rPr lang="en-US" altLang="en-US" sz="1600">
                <a:latin typeface="Consolas" panose="020B0609020204030204" pitchFamily="49" charset="0"/>
              </a:rPr>
              <a:t> </a:t>
            </a:r>
            <a:r>
              <a:rPr lang="en-US" altLang="en-US" sz="1600">
                <a:solidFill>
                  <a:srgbClr val="800000"/>
                </a:solidFill>
                <a:latin typeface="Consolas" panose="020B0609020204030204" pitchFamily="49" charset="0"/>
              </a:rPr>
              <a:t>&lt;stdio.h&gt;</a:t>
            </a:r>
            <a:endParaRPr lang="en-US" altLang="en-US" sz="1600">
              <a:latin typeface="Consolas" panose="020B0609020204030204" pitchFamily="49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endParaRPr lang="en-US" altLang="en-US" sz="1600">
              <a:latin typeface="Consolas" panose="020B0609020204030204" pitchFamily="49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600">
                <a:latin typeface="Consolas" panose="020B0609020204030204" pitchFamily="49" charset="0"/>
              </a:rPr>
              <a:t> main(</a:t>
            </a:r>
            <a:r>
              <a:rPr lang="en-US" altLang="en-US" sz="160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en-US" sz="1600">
                <a:latin typeface="Consolas" panose="020B0609020204030204" pitchFamily="49" charset="0"/>
              </a:rPr>
              <a:t>)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>
                <a:latin typeface="Consolas" panose="020B0609020204030204" pitchFamily="49" charset="0"/>
              </a:rPr>
              <a:t>{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>
                <a:latin typeface="Consolas" panose="020B0609020204030204" pitchFamily="49" charset="0"/>
              </a:rPr>
              <a:t>	</a:t>
            </a:r>
            <a:r>
              <a:rPr lang="en-US" altLang="en-US" sz="160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600">
                <a:latin typeface="Consolas" panose="020B0609020204030204" pitchFamily="49" charset="0"/>
              </a:rPr>
              <a:t> i;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>
                <a:latin typeface="Consolas" panose="020B0609020204030204" pitchFamily="49" charset="0"/>
              </a:rPr>
              <a:t>	</a:t>
            </a:r>
            <a:r>
              <a:rPr lang="en-US" altLang="en-US" sz="160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en-US" sz="1600">
                <a:latin typeface="Consolas" panose="020B0609020204030204" pitchFamily="49" charset="0"/>
              </a:rPr>
              <a:t> *pd;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endParaRPr lang="en-US" altLang="en-US" sz="1600">
              <a:latin typeface="Consolas" panose="020B0609020204030204" pitchFamily="49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>
                <a:latin typeface="Consolas" panose="020B0609020204030204" pitchFamily="49" charset="0"/>
              </a:rPr>
              <a:t>	pd = &amp;i;	</a:t>
            </a:r>
            <a:r>
              <a:rPr lang="en-US" altLang="en-US" sz="1600">
                <a:solidFill>
                  <a:schemeClr val="tx2"/>
                </a:solidFill>
                <a:latin typeface="Consolas" panose="020B0609020204030204" pitchFamily="49" charset="0"/>
              </a:rPr>
              <a:t>// 오류! double</a:t>
            </a:r>
            <a:r>
              <a:rPr lang="en-US" altLang="en-US" sz="1600">
                <a:solidFill>
                  <a:schemeClr val="tx2"/>
                </a:solidFill>
                <a:latin typeface="Consolas" panose="020B0609020204030204" pitchFamily="49" charset="0"/>
                <a:ea typeface="새굴림" pitchFamily="18" charset="-127"/>
              </a:rPr>
              <a:t>형</a:t>
            </a:r>
            <a:r>
              <a:rPr lang="en-US" altLang="en-US" sz="1600">
                <a:solidFill>
                  <a:schemeClr val="tx2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>
                <a:solidFill>
                  <a:schemeClr val="tx2"/>
                </a:solidFill>
                <a:latin typeface="Consolas" panose="020B0609020204030204" pitchFamily="49" charset="0"/>
                <a:ea typeface="새굴림" pitchFamily="18" charset="-127"/>
              </a:rPr>
              <a:t>포인터에</a:t>
            </a:r>
            <a:r>
              <a:rPr lang="en-US" altLang="en-US" sz="1600">
                <a:solidFill>
                  <a:schemeClr val="tx2"/>
                </a:solidFill>
                <a:latin typeface="Consolas" panose="020B0609020204030204" pitchFamily="49" charset="0"/>
              </a:rPr>
              <a:t> int</a:t>
            </a:r>
            <a:r>
              <a:rPr lang="en-US" altLang="en-US" sz="1600">
                <a:solidFill>
                  <a:schemeClr val="tx2"/>
                </a:solidFill>
                <a:latin typeface="Consolas" panose="020B0609020204030204" pitchFamily="49" charset="0"/>
                <a:ea typeface="새굴림" pitchFamily="18" charset="-127"/>
              </a:rPr>
              <a:t>형</a:t>
            </a:r>
            <a:r>
              <a:rPr lang="en-US" altLang="en-US" sz="1600">
                <a:solidFill>
                  <a:schemeClr val="tx2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>
                <a:solidFill>
                  <a:schemeClr val="tx2"/>
                </a:solidFill>
                <a:latin typeface="Consolas" panose="020B0609020204030204" pitchFamily="49" charset="0"/>
                <a:ea typeface="새굴림" pitchFamily="18" charset="-127"/>
              </a:rPr>
              <a:t>변수의</a:t>
            </a:r>
            <a:r>
              <a:rPr lang="en-US" altLang="en-US" sz="1600">
                <a:solidFill>
                  <a:schemeClr val="tx2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600">
                <a:solidFill>
                  <a:schemeClr val="tx2"/>
                </a:solidFill>
                <a:latin typeface="Consolas" panose="020B0609020204030204" pitchFamily="49" charset="0"/>
                <a:ea typeface="새굴림" pitchFamily="18" charset="-127"/>
              </a:rPr>
              <a:t>주소를</a:t>
            </a:r>
            <a:r>
              <a:rPr lang="en-US" altLang="en-US" sz="1600">
                <a:solidFill>
                  <a:schemeClr val="tx2"/>
                </a:solidFill>
                <a:latin typeface="Consolas" panose="020B0609020204030204" pitchFamily="49" charset="0"/>
              </a:rPr>
              <a:t> 대입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>
                <a:latin typeface="Consolas" panose="020B0609020204030204" pitchFamily="49" charset="0"/>
              </a:rPr>
              <a:t>	*pd = 36.5;	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endParaRPr lang="en-US" altLang="en-US" sz="1600">
              <a:latin typeface="Consolas" panose="020B0609020204030204" pitchFamily="49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>
                <a:latin typeface="Consolas" panose="020B0609020204030204" pitchFamily="49" charset="0"/>
              </a:rPr>
              <a:t>	</a:t>
            </a:r>
            <a:r>
              <a:rPr lang="en-US" altLang="en-US" sz="160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en-US" sz="1600">
                <a:latin typeface="Consolas" panose="020B0609020204030204" pitchFamily="49" charset="0"/>
              </a:rPr>
              <a:t> 0;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en-US" sz="160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모서리가 둥근 직사각형 1"/>
          <p:cNvSpPr/>
          <p:nvPr/>
        </p:nvSpPr>
        <p:spPr>
          <a:xfrm>
            <a:off x="1187624" y="4365104"/>
            <a:ext cx="1080120" cy="2882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173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9F1048-5A57-4A04-8D6B-D5AB34410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3200" dirty="0"/>
              <a:t>포인터 자료형과 변수의 자료형이 다른 경우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6D4CAEA-D6F6-43E4-BA3F-06983711E6B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55576" y="1556792"/>
            <a:ext cx="8153400" cy="3302756"/>
          </a:xfrm>
        </p:spPr>
      </p:pic>
    </p:spTree>
    <p:extLst>
      <p:ext uri="{BB962C8B-B14F-4D97-AF65-F5344CB8AC3E}">
        <p14:creationId xmlns:p14="http://schemas.microsoft.com/office/powerpoint/2010/main" val="2608747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배열과 포인터</a:t>
            </a:r>
          </a:p>
        </p:txBody>
      </p:sp>
      <p:sp>
        <p:nvSpPr>
          <p:cNvPr id="33795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/>
              <a:t>배열과 포인터는 아주 밀접한 관계를 가지고 있다</a:t>
            </a:r>
            <a:r>
              <a:rPr lang="en-US" altLang="ko-KR"/>
              <a:t>. </a:t>
            </a:r>
          </a:p>
          <a:p>
            <a:r>
              <a:rPr lang="ko-KR" altLang="en-US"/>
              <a:t>배열 이름이 바로 포인터이다</a:t>
            </a:r>
            <a:r>
              <a:rPr lang="en-US" altLang="ko-KR"/>
              <a:t>.</a:t>
            </a:r>
          </a:p>
          <a:p>
            <a:r>
              <a:rPr lang="ko-KR" altLang="en-US"/>
              <a:t>포인터는 배열처럼 사용이 가능하다</a:t>
            </a:r>
            <a:r>
              <a:rPr lang="en-US" altLang="ko-KR"/>
              <a:t>. </a:t>
            </a:r>
            <a:endParaRPr lang="ko-KR" altLang="en-US"/>
          </a:p>
        </p:txBody>
      </p:sp>
      <p:pic>
        <p:nvPicPr>
          <p:cNvPr id="3381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83534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포인터와 배열</a:t>
            </a: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1116013" y="1700807"/>
            <a:ext cx="7777162" cy="3312517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marL="0" indent="0"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a[] = { 10, 20, 30, 40, 50 };</a:t>
            </a:r>
          </a:p>
          <a:p>
            <a:pPr marL="0" indent="0"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배열의 이름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 %u\n"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a);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첫 번째 원소의 주소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 %u\n"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&amp;a[0]);</a:t>
            </a:r>
          </a:p>
          <a:p>
            <a:pPr marL="0" indent="0"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0" y="3082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55A8865-640E-4C91-A1A9-6F02D02C2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48"/>
          <a:stretch/>
        </p:blipFill>
        <p:spPr>
          <a:xfrm>
            <a:off x="1116013" y="5160399"/>
            <a:ext cx="7777162" cy="106090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포인터를 배열처럼 사용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370512" cy="4495800"/>
          </a:xfrm>
        </p:spPr>
        <p:txBody>
          <a:bodyPr/>
          <a:lstStyle/>
          <a:p>
            <a:r>
              <a:rPr lang="ko-KR" altLang="en-US" dirty="0"/>
              <a:t>포인터도 배열 이름처럼 간주될 수 있고 배열과 똑같이 사용할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2276872"/>
            <a:ext cx="80867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429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포인터와 배열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143000" y="1116013"/>
            <a:ext cx="7777163" cy="388461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marL="0" indent="0"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a[] = { 10, 20, 30, 40, 50 };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 p;</a:t>
            </a:r>
          </a:p>
          <a:p>
            <a:pPr marL="0" indent="0"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p = a;</a:t>
            </a:r>
          </a:p>
          <a:p>
            <a:pPr marL="0" indent="0">
              <a:buNone/>
            </a:pP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printf(</a:t>
            </a:r>
            <a:r>
              <a:rPr lang="pt-BR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"a[0]=%d a[1]=%d a[2]=%d \n"</a:t>
            </a: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a[0], a[1], a[2]);</a:t>
            </a:r>
          </a:p>
          <a:p>
            <a:pPr marL="0" indent="0">
              <a:buNone/>
            </a:pP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printf(</a:t>
            </a:r>
            <a:r>
              <a:rPr lang="pt-BR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"p[0]=%d p[1]=%d p[2]=%d \n\n"</a:t>
            </a: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p[0], p[1], p[2]);</a:t>
            </a:r>
          </a:p>
          <a:p>
            <a:pPr marL="0" indent="0"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082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itchFamily="50" charset="-127"/>
            </a:endParaRPr>
          </a:p>
        </p:txBody>
      </p:sp>
      <p:sp>
        <p:nvSpPr>
          <p:cNvPr id="36869" name="Rectangle 8"/>
          <p:cNvSpPr>
            <a:spLocks noChangeArrowheads="1"/>
          </p:cNvSpPr>
          <p:nvPr/>
        </p:nvSpPr>
        <p:spPr bwMode="auto">
          <a:xfrm>
            <a:off x="0" y="3025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itchFamily="50" charset="-127"/>
            </a:endParaRPr>
          </a:p>
        </p:txBody>
      </p:sp>
      <p:sp>
        <p:nvSpPr>
          <p:cNvPr id="36871" name="Rectangle 11"/>
          <p:cNvSpPr>
            <a:spLocks noChangeArrowheads="1"/>
          </p:cNvSpPr>
          <p:nvPr/>
        </p:nvSpPr>
        <p:spPr bwMode="auto">
          <a:xfrm>
            <a:off x="0" y="2409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E8643DD-A2A5-4FBD-B64F-66E82EB81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48"/>
          <a:stretch/>
        </p:blipFill>
        <p:spPr>
          <a:xfrm>
            <a:off x="1143000" y="5357585"/>
            <a:ext cx="7777163" cy="106090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85A4F2-85B6-4724-9C57-80120AF29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 점검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34759953-4FAA-49ED-9809-CF3515402D1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700808"/>
            <a:ext cx="8153400" cy="1877596"/>
          </a:xfrm>
        </p:spPr>
      </p:pic>
    </p:spTree>
    <p:extLst>
      <p:ext uri="{BB962C8B-B14F-4D97-AF65-F5344CB8AC3E}">
        <p14:creationId xmlns:p14="http://schemas.microsoft.com/office/powerpoint/2010/main" val="2711895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어디에 사용될까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560" y="1628800"/>
            <a:ext cx="7777163" cy="410445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marL="0" indent="0"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sub(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altLang="ko-KR" sz="1600" dirty="0" err="1">
                <a:solidFill>
                  <a:srgbClr val="808080"/>
                </a:solidFill>
                <a:latin typeface="Consolas" panose="020B0609020204030204" pitchFamily="49" charset="0"/>
              </a:rPr>
              <a:t>ptr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printf(</a:t>
            </a:r>
            <a:r>
              <a:rPr lang="pt-BR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 \n"</a:t>
            </a: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pt-BR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ptr</a:t>
            </a: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[10]);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large_data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[] = { 1, 2, 3, 4, 5, 6, 7, 8, 9, 10, 11, 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12, 13, 14, 15, 16, 17, 18, 19, 20 };</a:t>
            </a:r>
          </a:p>
          <a:p>
            <a:pPr marL="0" indent="0"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sub(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large_data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6077DB2-4565-48D3-9F9A-B678ADAC6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48"/>
          <a:stretch/>
        </p:blipFill>
        <p:spPr>
          <a:xfrm>
            <a:off x="611560" y="5869906"/>
            <a:ext cx="7777163" cy="85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26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144BFC-0222-47D2-ADD9-F6A5869D0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16A71BCB-64E3-4666-BC26-E6740E370A3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3568" y="1916832"/>
            <a:ext cx="8153400" cy="1615215"/>
          </a:xfrm>
        </p:spPr>
      </p:pic>
    </p:spTree>
    <p:extLst>
      <p:ext uri="{BB962C8B-B14F-4D97-AF65-F5344CB8AC3E}">
        <p14:creationId xmlns:p14="http://schemas.microsoft.com/office/powerpoint/2010/main" val="1288096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유용한</a:t>
            </a:r>
            <a:r>
              <a:rPr lang="en-US" altLang="ko-KR" dirty="0"/>
              <a:t> </a:t>
            </a:r>
            <a:r>
              <a:rPr lang="ko-KR" altLang="en-US" dirty="0"/>
              <a:t>배열 함수 작성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0"/>
            <a:r>
              <a:rPr lang="ko-KR" altLang="en-US" dirty="0">
                <a:latin typeface="Consolas" panose="020B0609020204030204" pitchFamily="49" charset="0"/>
              </a:rPr>
              <a:t>정수 배열에 대하여 평균을 계산하고 배열을 출력하는 함수를 작성하고 </a:t>
            </a:r>
            <a:r>
              <a:rPr lang="ko-KR" altLang="en-US" dirty="0" err="1">
                <a:latin typeface="Consolas" panose="020B0609020204030204" pitchFamily="49" charset="0"/>
              </a:rPr>
              <a:t>사용해보자</a:t>
            </a:r>
            <a:r>
              <a:rPr lang="en-US" altLang="ko-KR" dirty="0">
                <a:latin typeface="Consolas" panose="020B0609020204030204" pitchFamily="49" charset="0"/>
              </a:rPr>
              <a:t>.</a:t>
            </a:r>
          </a:p>
          <a:p>
            <a:pPr lvl="1" latinLnBrk="0"/>
            <a:r>
              <a:rPr lang="en-US" altLang="ko-KR" dirty="0">
                <a:latin typeface="Consolas" panose="020B0609020204030204" pitchFamily="49" charset="0"/>
              </a:rPr>
              <a:t>double </a:t>
            </a:r>
            <a:r>
              <a:rPr lang="en-US" altLang="ko-KR" dirty="0" err="1">
                <a:latin typeface="Consolas" panose="020B0609020204030204" pitchFamily="49" charset="0"/>
              </a:rPr>
              <a:t>get_array_avg</a:t>
            </a:r>
            <a:r>
              <a:rPr lang="en-US" altLang="ko-KR" dirty="0">
                <a:latin typeface="Consolas" panose="020B0609020204030204" pitchFamily="49" charset="0"/>
              </a:rPr>
              <a:t>(</a:t>
            </a:r>
            <a:r>
              <a:rPr lang="en-US" altLang="ko-KR" dirty="0" err="1">
                <a:latin typeface="Consolas" panose="020B0609020204030204" pitchFamily="49" charset="0"/>
              </a:rPr>
              <a:t>int</a:t>
            </a:r>
            <a:r>
              <a:rPr lang="en-US" altLang="ko-KR" dirty="0">
                <a:latin typeface="Consolas" panose="020B0609020204030204" pitchFamily="49" charset="0"/>
              </a:rPr>
              <a:t> values[], </a:t>
            </a:r>
            <a:r>
              <a:rPr lang="en-US" altLang="ko-KR" dirty="0" err="1">
                <a:latin typeface="Consolas" panose="020B0609020204030204" pitchFamily="49" charset="0"/>
              </a:rPr>
              <a:t>int</a:t>
            </a:r>
            <a:r>
              <a:rPr lang="en-US" altLang="ko-KR" dirty="0">
                <a:latin typeface="Consolas" panose="020B0609020204030204" pitchFamily="49" charset="0"/>
              </a:rPr>
              <a:t> n); </a:t>
            </a:r>
            <a:r>
              <a:rPr lang="ko-KR" altLang="en-US" dirty="0">
                <a:latin typeface="Consolas" panose="020B0609020204030204" pitchFamily="49" charset="0"/>
              </a:rPr>
              <a:t>정수 배열을 받아서 배열 요소의 평균값을 계산하여 반환한다</a:t>
            </a:r>
            <a:r>
              <a:rPr lang="en-US" altLang="ko-KR" dirty="0">
                <a:latin typeface="Consolas" panose="020B0609020204030204" pitchFamily="49" charset="0"/>
              </a:rPr>
              <a:t>.</a:t>
            </a:r>
          </a:p>
          <a:p>
            <a:pPr lvl="1" latinLnBrk="0"/>
            <a:r>
              <a:rPr lang="en-US" altLang="ko-KR" dirty="0">
                <a:latin typeface="Consolas" panose="020B0609020204030204" pitchFamily="49" charset="0"/>
              </a:rPr>
              <a:t>void </a:t>
            </a:r>
            <a:r>
              <a:rPr lang="en-US" altLang="ko-KR" dirty="0" err="1">
                <a:latin typeface="Consolas" panose="020B0609020204030204" pitchFamily="49" charset="0"/>
              </a:rPr>
              <a:t>print_array</a:t>
            </a:r>
            <a:r>
              <a:rPr lang="en-US" altLang="ko-KR" dirty="0">
                <a:latin typeface="Consolas" panose="020B0609020204030204" pitchFamily="49" charset="0"/>
              </a:rPr>
              <a:t>(</a:t>
            </a:r>
            <a:r>
              <a:rPr lang="en-US" altLang="ko-KR" dirty="0" err="1">
                <a:latin typeface="Consolas" panose="020B0609020204030204" pitchFamily="49" charset="0"/>
              </a:rPr>
              <a:t>int</a:t>
            </a:r>
            <a:r>
              <a:rPr lang="en-US" altLang="ko-KR" dirty="0">
                <a:latin typeface="Consolas" panose="020B0609020204030204" pitchFamily="49" charset="0"/>
              </a:rPr>
              <a:t> values[], </a:t>
            </a:r>
            <a:r>
              <a:rPr lang="en-US" altLang="ko-KR" dirty="0" err="1">
                <a:latin typeface="Consolas" panose="020B0609020204030204" pitchFamily="49" charset="0"/>
              </a:rPr>
              <a:t>int</a:t>
            </a:r>
            <a:r>
              <a:rPr lang="en-US" altLang="ko-KR" dirty="0">
                <a:latin typeface="Consolas" panose="020B0609020204030204" pitchFamily="49" charset="0"/>
              </a:rPr>
              <a:t> n); </a:t>
            </a:r>
            <a:r>
              <a:rPr lang="ko-KR" altLang="en-US" dirty="0">
                <a:latin typeface="Consolas" panose="020B0609020204030204" pitchFamily="49" charset="0"/>
              </a:rPr>
              <a:t>정수 배열을 받아서 배열 요소들을 출력한다</a:t>
            </a:r>
            <a:r>
              <a:rPr lang="en-US" altLang="ko-KR" dirty="0">
                <a:latin typeface="Consolas" panose="020B0609020204030204" pitchFamily="49" charset="0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314644C-F86C-4975-9F78-BB7751079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4070595"/>
            <a:ext cx="8063808" cy="104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77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포인터란</a:t>
            </a:r>
            <a:r>
              <a:rPr lang="en-US" altLang="ko-KR"/>
              <a:t>?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i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포인터</a:t>
            </a:r>
            <a:r>
              <a:rPr lang="en-US" altLang="ko-KR" i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(pointer):</a:t>
            </a:r>
            <a:r>
              <a:rPr lang="en-US" altLang="ko-KR" kern="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ko-KR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주소를 가지고 있는 변수</a:t>
            </a:r>
          </a:p>
          <a:p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67" y="3284984"/>
            <a:ext cx="239077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5" name="TextBox 3"/>
          <p:cNvSpPr txBox="1">
            <a:spLocks noChangeArrowheads="1"/>
          </p:cNvSpPr>
          <p:nvPr/>
        </p:nvSpPr>
        <p:spPr bwMode="auto">
          <a:xfrm>
            <a:off x="2272793" y="5157192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집</a:t>
            </a:r>
          </a:p>
        </p:txBody>
      </p:sp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30016"/>
            <a:ext cx="259886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560" y="1628800"/>
            <a:ext cx="7777163" cy="482453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marL="0" indent="0"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5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get_array_avg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values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[],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print_array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values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[],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data[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 = { 10, 20, 30, 40, 50 };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result;</a:t>
            </a:r>
          </a:p>
          <a:p>
            <a:pPr marL="0" indent="0"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print_array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(data,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result =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get_array_avg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(data,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배열 원소들의 평균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 %f\n"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result);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845813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560" y="764704"/>
            <a:ext cx="7777163" cy="568863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marL="0" indent="0">
              <a:buNone/>
            </a:pP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배열 요소의 평균을 계산하는 함수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get_array_avg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values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[],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sum = 0.0;</a:t>
            </a:r>
          </a:p>
          <a:p>
            <a:pPr marL="0" indent="0">
              <a:buNone/>
            </a:pP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(i = 0; i &lt; </a:t>
            </a:r>
            <a:r>
              <a:rPr lang="nn-NO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i++)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sum +=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values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sum /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배열 요소를 화면에 출력하는 함수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print_array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values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[],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"[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(i = 0; i &lt; </a:t>
            </a:r>
            <a:r>
              <a:rPr lang="nn-NO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i++)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values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"]\n"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161968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9BACC3-3B0F-43A1-9900-69207C4E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Mini</a:t>
            </a:r>
            <a:r>
              <a:rPr lang="ko-KR" altLang="en-US" dirty="0"/>
              <a:t> </a:t>
            </a:r>
            <a:r>
              <a:rPr lang="en-US" altLang="ko-KR" dirty="0"/>
              <a:t>Project: </a:t>
            </a:r>
            <a:r>
              <a:rPr lang="ko-KR" altLang="en-US" dirty="0"/>
              <a:t>어드벤처 게임 만들기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C4E5D40-7230-4D57-BFCF-777A5E241D3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0"/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간단한 텍스트 기반의 게임을 작성해보자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주인공은 ‘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#’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로 표시되어 있다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주인공이 금 ‘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G’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를 찾으면 게임이 종료된다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atinLnBrk="0"/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중간에 몬스터 ‘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M’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가 있어서 금을 찾는 것을 방해한다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atinLnBrk="0"/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주인공은 ‘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w’, ‘s’, ‘a’, ‘d’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키를 이용하여 상하좌우로 움직일 수 있다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atinLnBrk="0"/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몬스터는 랜덤하게 움직이는 것으로 하라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ADC481E-EF25-4975-A7E0-A04D17F3B9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117"/>
          <a:stretch/>
        </p:blipFill>
        <p:spPr>
          <a:xfrm>
            <a:off x="927750" y="4119968"/>
            <a:ext cx="4580354" cy="227566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E6010D0-3FF6-4AB8-919D-3445724C9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482" y="4437112"/>
            <a:ext cx="3925843" cy="2336304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1E03D74C-E473-4E64-8E0C-1D240ABCE47B}"/>
              </a:ext>
            </a:extLst>
          </p:cNvPr>
          <p:cNvSpPr/>
          <p:nvPr/>
        </p:nvSpPr>
        <p:spPr>
          <a:xfrm>
            <a:off x="612648" y="4581128"/>
            <a:ext cx="86300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765F3E4B-33A1-496F-8FCB-8C487D42273B}"/>
              </a:ext>
            </a:extLst>
          </p:cNvPr>
          <p:cNvSpPr/>
          <p:nvPr/>
        </p:nvSpPr>
        <p:spPr>
          <a:xfrm>
            <a:off x="4537482" y="4733528"/>
            <a:ext cx="86300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78731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600"/>
              <a:t>Q &amp; A</a:t>
            </a:r>
          </a:p>
        </p:txBody>
      </p:sp>
      <p:pic>
        <p:nvPicPr>
          <p:cNvPr id="61443" name="Picture 3" descr="MCj02406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78025"/>
            <a:ext cx="279717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 descr="MCj04165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03438"/>
            <a:ext cx="17065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메모리의 구조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변수는 메모리에 저장된다</a:t>
            </a:r>
            <a:r>
              <a:rPr lang="en-US" altLang="ko-KR" dirty="0"/>
              <a:t>.</a:t>
            </a:r>
          </a:p>
          <a:p>
            <a:pPr eaLnBrk="1" hangingPunct="1"/>
            <a:r>
              <a:rPr lang="ko-KR" altLang="en-US" dirty="0"/>
              <a:t>메모리는 바이트 단위로 액세스된다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첫번째 바이트의 주소는 </a:t>
            </a:r>
            <a:r>
              <a:rPr lang="en-US" altLang="ko-KR" dirty="0">
                <a:latin typeface="Consolas" panose="020B0609020204030204" pitchFamily="49" charset="0"/>
              </a:rPr>
              <a:t>0</a:t>
            </a:r>
            <a:r>
              <a:rPr lang="en-US" altLang="ko-KR" dirty="0"/>
              <a:t>, </a:t>
            </a:r>
            <a:r>
              <a:rPr lang="ko-KR" altLang="en-US" dirty="0"/>
              <a:t>두번째 바이트는 </a:t>
            </a:r>
            <a:r>
              <a:rPr lang="en-US" altLang="ko-KR" dirty="0">
                <a:latin typeface="Consolas" panose="020B0609020204030204" pitchFamily="49" charset="0"/>
              </a:rPr>
              <a:t>1</a:t>
            </a:r>
            <a:r>
              <a:rPr lang="en-US" altLang="ko-KR" dirty="0"/>
              <a:t>,…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2419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2F3D43B-51C3-46BB-9D39-FBBED8B01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21" y="3140968"/>
            <a:ext cx="7718921" cy="1749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변수와 메모리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변수의 크기에 따라서 차지하는 메모리 공간이 달라진다</a:t>
            </a:r>
            <a:r>
              <a:rPr lang="en-US" altLang="ko-KR" dirty="0"/>
              <a:t>.</a:t>
            </a:r>
          </a:p>
          <a:p>
            <a:pPr eaLnBrk="1" hangingPunct="1"/>
            <a:r>
              <a:rPr lang="en-US" altLang="ko-KR" dirty="0">
                <a:latin typeface="Consolas" panose="020B0609020204030204" pitchFamily="49" charset="0"/>
              </a:rPr>
              <a:t>char</a:t>
            </a:r>
            <a:r>
              <a:rPr lang="ko-KR" altLang="en-US" dirty="0"/>
              <a:t>형 변수</a:t>
            </a:r>
            <a:r>
              <a:rPr lang="en-US" altLang="ko-KR" dirty="0"/>
              <a:t>: </a:t>
            </a:r>
            <a:r>
              <a:rPr lang="en-US" altLang="ko-KR" dirty="0">
                <a:latin typeface="Consolas" panose="020B0609020204030204" pitchFamily="49" charset="0"/>
              </a:rPr>
              <a:t>1</a:t>
            </a:r>
            <a:r>
              <a:rPr lang="ko-KR" altLang="en-US" dirty="0"/>
              <a:t>바이트</a:t>
            </a:r>
            <a:r>
              <a:rPr lang="en-US" altLang="ko-KR" dirty="0"/>
              <a:t>, </a:t>
            </a:r>
            <a:r>
              <a:rPr lang="en-US" altLang="ko-KR" dirty="0">
                <a:latin typeface="Consolas" panose="020B0609020204030204" pitchFamily="49" charset="0"/>
              </a:rPr>
              <a:t>int</a:t>
            </a:r>
            <a:r>
              <a:rPr lang="ko-KR" altLang="en-US" dirty="0"/>
              <a:t>형 변수</a:t>
            </a:r>
            <a:r>
              <a:rPr lang="en-US" altLang="ko-KR" dirty="0"/>
              <a:t>: </a:t>
            </a:r>
            <a:r>
              <a:rPr lang="en-US" altLang="ko-KR" dirty="0">
                <a:latin typeface="Consolas" panose="020B0609020204030204" pitchFamily="49" charset="0"/>
              </a:rPr>
              <a:t>4</a:t>
            </a:r>
            <a:r>
              <a:rPr lang="ko-KR" altLang="en-US" dirty="0"/>
              <a:t>바이트</a:t>
            </a:r>
            <a:r>
              <a:rPr lang="en-US" altLang="ko-KR" dirty="0"/>
              <a:t>,…</a:t>
            </a:r>
          </a:p>
        </p:txBody>
      </p:sp>
      <p:sp>
        <p:nvSpPr>
          <p:cNvPr id="8196" name="Text Box 17"/>
          <p:cNvSpPr txBox="1">
            <a:spLocks noChangeArrowheads="1"/>
          </p:cNvSpPr>
          <p:nvPr/>
        </p:nvSpPr>
        <p:spPr bwMode="auto">
          <a:xfrm>
            <a:off x="1095375" y="35782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ko-KR" sz="1800">
              <a:latin typeface="굴림" pitchFamily="50" charset="-127"/>
            </a:endParaRPr>
          </a:p>
        </p:txBody>
      </p:sp>
      <p:sp>
        <p:nvSpPr>
          <p:cNvPr id="8197" name="Rectangle 19"/>
          <p:cNvSpPr>
            <a:spLocks noChangeArrowheads="1"/>
          </p:cNvSpPr>
          <p:nvPr/>
        </p:nvSpPr>
        <p:spPr bwMode="auto">
          <a:xfrm>
            <a:off x="1258888" y="2636837"/>
            <a:ext cx="5400675" cy="2128129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eaLnBrk="1" hangingPunct="1">
              <a:buFont typeface="Symbol" pitchFamily="18" charset="2"/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latin typeface="Consolas" panose="020B0609020204030204" pitchFamily="49" charset="0"/>
              </a:rPr>
              <a:t>)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{</a:t>
            </a:r>
          </a:p>
          <a:p>
            <a:pPr lvl="1" eaLnBrk="1" hangingPunct="1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  int</a:t>
            </a: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latin typeface="Consolas" panose="020B0609020204030204" pitchFamily="49" charset="0"/>
              </a:rPr>
              <a:t> = 10;</a:t>
            </a:r>
          </a:p>
          <a:p>
            <a:pPr lvl="1" eaLnBrk="1" hangingPunct="1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  char</a:t>
            </a:r>
            <a:r>
              <a:rPr lang="en-US" altLang="ko-KR" sz="1600" dirty="0">
                <a:latin typeface="Consolas" panose="020B0609020204030204" pitchFamily="49" charset="0"/>
              </a:rPr>
              <a:t> c = 69;</a:t>
            </a:r>
          </a:p>
          <a:p>
            <a:pPr lvl="1" eaLnBrk="1" hangingPunct="1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  float</a:t>
            </a:r>
            <a:r>
              <a:rPr lang="en-US" altLang="ko-KR" sz="1600" dirty="0">
                <a:latin typeface="Consolas" panose="020B0609020204030204" pitchFamily="49" charset="0"/>
              </a:rPr>
              <a:t> f = 12.3;</a:t>
            </a:r>
          </a:p>
          <a:p>
            <a:pPr lvl="1" eaLnBrk="1" hangingPunct="1"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return;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ko-KR" sz="16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198" name="Rectangle 22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itchFamily="50" charset="-127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7" y="4764967"/>
            <a:ext cx="79914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변수의 주소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변수의 주소를 계산하는 연산자</a:t>
            </a:r>
            <a:r>
              <a:rPr lang="en-US" altLang="ko-KR" dirty="0"/>
              <a:t>: </a:t>
            </a:r>
            <a:r>
              <a:rPr lang="en-US" altLang="ko-KR" dirty="0">
                <a:latin typeface="Consolas" panose="020B0609020204030204" pitchFamily="49" charset="0"/>
              </a:rPr>
              <a:t>&amp;</a:t>
            </a:r>
          </a:p>
          <a:p>
            <a:pPr eaLnBrk="1" hangingPunct="1"/>
            <a:r>
              <a:rPr lang="ko-KR" altLang="en-US" dirty="0"/>
              <a:t>변수 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ko-KR" altLang="en-US" dirty="0"/>
              <a:t>의 주소</a:t>
            </a:r>
            <a:r>
              <a:rPr lang="en-US" altLang="ko-KR" dirty="0"/>
              <a:t>: </a:t>
            </a:r>
            <a:r>
              <a:rPr lang="en-US" altLang="ko-KR" dirty="0">
                <a:latin typeface="Consolas" panose="020B0609020204030204" pitchFamily="49" charset="0"/>
              </a:rPr>
              <a:t>&amp;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endParaRPr lang="en-US" altLang="ko-KR" dirty="0">
              <a:latin typeface="Consolas" panose="020B0609020204030204" pitchFamily="49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79629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변수의 주소</a:t>
            </a:r>
          </a:p>
        </p:txBody>
      </p:sp>
      <p:sp>
        <p:nvSpPr>
          <p:cNvPr id="10243" name="Rectangle 164"/>
          <p:cNvSpPr>
            <a:spLocks noChangeArrowheads="1"/>
          </p:cNvSpPr>
          <p:nvPr/>
        </p:nvSpPr>
        <p:spPr bwMode="auto">
          <a:xfrm>
            <a:off x="0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0244" name="Rectangle 165"/>
          <p:cNvSpPr>
            <a:spLocks noChangeArrowheads="1"/>
          </p:cNvSpPr>
          <p:nvPr/>
        </p:nvSpPr>
        <p:spPr bwMode="auto">
          <a:xfrm>
            <a:off x="971600" y="1700808"/>
            <a:ext cx="7777162" cy="3240087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sz="160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>
                <a:latin typeface="Consolas" panose="020B0609020204030204" pitchFamily="49" charset="0"/>
              </a:rPr>
              <a:t> main(</a:t>
            </a:r>
            <a:r>
              <a:rPr lang="en-US" altLang="ko-KR" sz="160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>
                <a:latin typeface="Consolas" panose="020B0609020204030204" pitchFamily="49" charset="0"/>
              </a:rPr>
              <a:t>)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sz="1600">
                <a:latin typeface="Consolas" panose="020B0609020204030204" pitchFamily="49" charset="0"/>
              </a:rPr>
              <a:t>{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sz="1600">
                <a:latin typeface="Consolas" panose="020B0609020204030204" pitchFamily="49" charset="0"/>
              </a:rPr>
              <a:t>	</a:t>
            </a:r>
            <a:r>
              <a:rPr lang="en-US" altLang="ko-KR" sz="160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>
                <a:latin typeface="Consolas" panose="020B0609020204030204" pitchFamily="49" charset="0"/>
              </a:rPr>
              <a:t> i = 10;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sz="1600">
                <a:latin typeface="Consolas" panose="020B0609020204030204" pitchFamily="49" charset="0"/>
              </a:rPr>
              <a:t>	</a:t>
            </a:r>
            <a:r>
              <a:rPr lang="en-US" altLang="ko-KR" sz="160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>
                <a:latin typeface="Consolas" panose="020B0609020204030204" pitchFamily="49" charset="0"/>
              </a:rPr>
              <a:t> c = 69;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sz="1600">
                <a:latin typeface="Consolas" panose="020B0609020204030204" pitchFamily="49" charset="0"/>
              </a:rPr>
              <a:t>	</a:t>
            </a:r>
            <a:r>
              <a:rPr lang="en-US" altLang="ko-KR" sz="160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altLang="ko-KR" sz="1600">
                <a:latin typeface="Consolas" panose="020B0609020204030204" pitchFamily="49" charset="0"/>
              </a:rPr>
              <a:t> f = 12.3;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endParaRPr lang="en-US" altLang="ko-KR" sz="1600">
              <a:latin typeface="Consolas" panose="020B0609020204030204" pitchFamily="49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sz="1600">
                <a:latin typeface="Consolas" panose="020B0609020204030204" pitchFamily="49" charset="0"/>
              </a:rPr>
              <a:t>	printf(</a:t>
            </a:r>
            <a:r>
              <a:rPr lang="en-US" altLang="ko-KR" sz="1600">
                <a:solidFill>
                  <a:srgbClr val="800000"/>
                </a:solidFill>
                <a:latin typeface="Consolas" panose="020B0609020204030204" pitchFamily="49" charset="0"/>
              </a:rPr>
              <a:t>"i</a:t>
            </a:r>
            <a:r>
              <a:rPr lang="ko-KR" altLang="en-US" sz="1600">
                <a:solidFill>
                  <a:srgbClr val="800000"/>
                </a:solidFill>
                <a:latin typeface="Consolas" panose="020B0609020204030204" pitchFamily="49" charset="0"/>
              </a:rPr>
              <a:t>의 주소</a:t>
            </a:r>
            <a:r>
              <a:rPr lang="en-US" altLang="ko-KR" sz="1600">
                <a:solidFill>
                  <a:srgbClr val="800000"/>
                </a:solidFill>
                <a:latin typeface="Consolas" panose="020B0609020204030204" pitchFamily="49" charset="0"/>
              </a:rPr>
              <a:t>: %u\n"</a:t>
            </a:r>
            <a:r>
              <a:rPr lang="en-US" altLang="ko-KR" sz="1600">
                <a:latin typeface="Consolas" panose="020B0609020204030204" pitchFamily="49" charset="0"/>
              </a:rPr>
              <a:t>, &amp;i);	</a:t>
            </a:r>
            <a:r>
              <a:rPr lang="en-US" altLang="ko-KR" sz="160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>
                <a:solidFill>
                  <a:srgbClr val="008000"/>
                </a:solidFill>
                <a:latin typeface="Consolas" panose="020B0609020204030204" pitchFamily="49" charset="0"/>
              </a:rPr>
              <a:t>변수 </a:t>
            </a:r>
            <a:r>
              <a:rPr lang="en-US" altLang="ko-KR" sz="1600">
                <a:solidFill>
                  <a:srgbClr val="008000"/>
                </a:solidFill>
                <a:latin typeface="Consolas" panose="020B0609020204030204" pitchFamily="49" charset="0"/>
              </a:rPr>
              <a:t>i</a:t>
            </a:r>
            <a:r>
              <a:rPr lang="ko-KR" altLang="en-US" sz="1600">
                <a:solidFill>
                  <a:srgbClr val="008000"/>
                </a:solidFill>
                <a:latin typeface="Consolas" panose="020B0609020204030204" pitchFamily="49" charset="0"/>
              </a:rPr>
              <a:t>의 주소 출력</a:t>
            </a:r>
            <a:endParaRPr lang="ko-KR" altLang="en-US" sz="1600">
              <a:latin typeface="Consolas" panose="020B0609020204030204" pitchFamily="49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ko-KR" altLang="en-US" sz="1600">
                <a:latin typeface="Consolas" panose="020B0609020204030204" pitchFamily="49" charset="0"/>
              </a:rPr>
              <a:t>	</a:t>
            </a:r>
            <a:r>
              <a:rPr lang="en-US" altLang="ko-KR" sz="1600">
                <a:latin typeface="Consolas" panose="020B0609020204030204" pitchFamily="49" charset="0"/>
              </a:rPr>
              <a:t>printf(</a:t>
            </a:r>
            <a:r>
              <a:rPr lang="en-US" altLang="ko-KR" sz="1600">
                <a:solidFill>
                  <a:srgbClr val="800000"/>
                </a:solidFill>
                <a:latin typeface="Consolas" panose="020B0609020204030204" pitchFamily="49" charset="0"/>
              </a:rPr>
              <a:t>"c</a:t>
            </a:r>
            <a:r>
              <a:rPr lang="ko-KR" altLang="en-US" sz="1600">
                <a:solidFill>
                  <a:srgbClr val="800000"/>
                </a:solidFill>
                <a:latin typeface="Consolas" panose="020B0609020204030204" pitchFamily="49" charset="0"/>
              </a:rPr>
              <a:t>의 주소</a:t>
            </a:r>
            <a:r>
              <a:rPr lang="en-US" altLang="ko-KR" sz="1600">
                <a:solidFill>
                  <a:srgbClr val="800000"/>
                </a:solidFill>
                <a:latin typeface="Consolas" panose="020B0609020204030204" pitchFamily="49" charset="0"/>
              </a:rPr>
              <a:t>: %u\n"</a:t>
            </a:r>
            <a:r>
              <a:rPr lang="en-US" altLang="ko-KR" sz="1600">
                <a:latin typeface="Consolas" panose="020B0609020204030204" pitchFamily="49" charset="0"/>
              </a:rPr>
              <a:t>, &amp;c);	</a:t>
            </a:r>
            <a:r>
              <a:rPr lang="en-US" altLang="ko-KR" sz="160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>
                <a:solidFill>
                  <a:srgbClr val="008000"/>
                </a:solidFill>
                <a:latin typeface="Consolas" panose="020B0609020204030204" pitchFamily="49" charset="0"/>
              </a:rPr>
              <a:t>변수 </a:t>
            </a:r>
            <a:r>
              <a:rPr lang="en-US" altLang="ko-KR" sz="1600">
                <a:solidFill>
                  <a:srgbClr val="008000"/>
                </a:solidFill>
                <a:latin typeface="Consolas" panose="020B0609020204030204" pitchFamily="49" charset="0"/>
              </a:rPr>
              <a:t>c</a:t>
            </a:r>
            <a:r>
              <a:rPr lang="ko-KR" altLang="en-US" sz="1600">
                <a:solidFill>
                  <a:srgbClr val="008000"/>
                </a:solidFill>
                <a:latin typeface="Consolas" panose="020B0609020204030204" pitchFamily="49" charset="0"/>
              </a:rPr>
              <a:t>의 주소 출력</a:t>
            </a:r>
            <a:endParaRPr lang="ko-KR" altLang="en-US" sz="1600">
              <a:latin typeface="Consolas" panose="020B0609020204030204" pitchFamily="49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ko-KR" altLang="en-US" sz="1600">
                <a:latin typeface="Consolas" panose="020B0609020204030204" pitchFamily="49" charset="0"/>
              </a:rPr>
              <a:t>	</a:t>
            </a:r>
            <a:r>
              <a:rPr lang="en-US" altLang="ko-KR" sz="1600">
                <a:latin typeface="Consolas" panose="020B0609020204030204" pitchFamily="49" charset="0"/>
              </a:rPr>
              <a:t>printf(</a:t>
            </a:r>
            <a:r>
              <a:rPr lang="en-US" altLang="ko-KR" sz="1600">
                <a:solidFill>
                  <a:srgbClr val="800000"/>
                </a:solidFill>
                <a:latin typeface="Consolas" panose="020B0609020204030204" pitchFamily="49" charset="0"/>
              </a:rPr>
              <a:t>"f</a:t>
            </a:r>
            <a:r>
              <a:rPr lang="ko-KR" altLang="en-US" sz="1600">
                <a:solidFill>
                  <a:srgbClr val="800000"/>
                </a:solidFill>
                <a:latin typeface="Consolas" panose="020B0609020204030204" pitchFamily="49" charset="0"/>
              </a:rPr>
              <a:t>의 주소</a:t>
            </a:r>
            <a:r>
              <a:rPr lang="en-US" altLang="ko-KR" sz="1600">
                <a:solidFill>
                  <a:srgbClr val="800000"/>
                </a:solidFill>
                <a:latin typeface="Consolas" panose="020B0609020204030204" pitchFamily="49" charset="0"/>
              </a:rPr>
              <a:t>: %u\n"</a:t>
            </a:r>
            <a:r>
              <a:rPr lang="en-US" altLang="ko-KR" sz="1600">
                <a:latin typeface="Consolas" panose="020B0609020204030204" pitchFamily="49" charset="0"/>
              </a:rPr>
              <a:t>, &amp;f);	</a:t>
            </a:r>
            <a:r>
              <a:rPr lang="en-US" altLang="ko-KR" sz="160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>
                <a:solidFill>
                  <a:srgbClr val="008000"/>
                </a:solidFill>
                <a:latin typeface="Consolas" panose="020B0609020204030204" pitchFamily="49" charset="0"/>
              </a:rPr>
              <a:t>변수 </a:t>
            </a:r>
            <a:r>
              <a:rPr lang="en-US" altLang="ko-KR" sz="1600">
                <a:solidFill>
                  <a:srgbClr val="008000"/>
                </a:solidFill>
                <a:latin typeface="Consolas" panose="020B0609020204030204" pitchFamily="49" charset="0"/>
              </a:rPr>
              <a:t>f</a:t>
            </a:r>
            <a:r>
              <a:rPr lang="ko-KR" altLang="en-US" sz="1600">
                <a:solidFill>
                  <a:srgbClr val="008000"/>
                </a:solidFill>
                <a:latin typeface="Consolas" panose="020B0609020204030204" pitchFamily="49" charset="0"/>
              </a:rPr>
              <a:t>의 주소 출력</a:t>
            </a:r>
            <a:endParaRPr lang="ko-KR" altLang="en-US" sz="1600">
              <a:latin typeface="Consolas" panose="020B0609020204030204" pitchFamily="49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ko-KR" altLang="en-US" sz="1600">
                <a:latin typeface="Consolas" panose="020B0609020204030204" pitchFamily="49" charset="0"/>
              </a:rPr>
              <a:t>	</a:t>
            </a:r>
            <a:r>
              <a:rPr lang="en-US" altLang="ko-KR" sz="160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>
                <a:latin typeface="Consolas" panose="020B0609020204030204" pitchFamily="49" charset="0"/>
              </a:rPr>
              <a:t> 0;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lang="en-US" altLang="ko-KR" sz="160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245" name="Rectangle 167"/>
          <p:cNvSpPr>
            <a:spLocks noChangeArrowheads="1"/>
          </p:cNvSpPr>
          <p:nvPr/>
        </p:nvSpPr>
        <p:spPr bwMode="auto">
          <a:xfrm>
            <a:off x="0" y="3127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8219BAE-E74E-42E0-AF21-DA9E44B8C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54"/>
          <a:stretch/>
        </p:blipFill>
        <p:spPr>
          <a:xfrm>
            <a:off x="952856" y="5234581"/>
            <a:ext cx="7813192" cy="11998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포인터의 선언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2400" kern="0" dirty="0">
                <a:latin typeface="+mj-ea"/>
              </a:rPr>
              <a:t>포인터</a:t>
            </a:r>
            <a:r>
              <a:rPr lang="en-US" altLang="ko-KR" sz="2400" kern="0" dirty="0">
                <a:latin typeface="+mj-ea"/>
              </a:rPr>
              <a:t>: </a:t>
            </a:r>
            <a:r>
              <a:rPr lang="ko-KR" altLang="en-US" sz="2400" kern="0" dirty="0">
                <a:latin typeface="+mj-ea"/>
              </a:rPr>
              <a:t>변수의 주소를 가지고 있는 변수</a:t>
            </a:r>
          </a:p>
          <a:p>
            <a:endParaRPr lang="ko-KR" altLang="en-US" dirty="0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4394"/>
            <a:ext cx="82200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FC15A825-835A-41FE-BFB5-BCE2230C8BD1}"/>
              </a:ext>
            </a:extLst>
          </p:cNvPr>
          <p:cNvSpPr/>
          <p:nvPr/>
        </p:nvSpPr>
        <p:spPr>
          <a:xfrm>
            <a:off x="2722781" y="2505670"/>
            <a:ext cx="2855269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ko-KR" sz="5400" dirty="0">
                <a:ln w="0"/>
                <a:latin typeface="Consolas" panose="020B0609020204030204" pitchFamily="49" charset="0"/>
              </a:rPr>
              <a:t>int  *p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2124</Words>
  <Application>Microsoft Office PowerPoint</Application>
  <PresentationFormat>화면 슬라이드 쇼(4:3)</PresentationFormat>
  <Paragraphs>373</Paragraphs>
  <Slides>43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43</vt:i4>
      </vt:variant>
    </vt:vector>
  </HeadingPairs>
  <TitlesOfParts>
    <vt:vector size="66" baseType="lpstr">
      <vt:lpstr>HY얕은샘물M</vt:lpstr>
      <vt:lpstr>HY헤드라인M</vt:lpstr>
      <vt:lpstr>YDVYMjOStd12</vt:lpstr>
      <vt:lpstr>굴림</vt:lpstr>
      <vt:lpstr>맑은 고딕</vt:lpstr>
      <vt:lpstr>새굴림</vt:lpstr>
      <vt:lpstr>함초롬돋움</vt:lpstr>
      <vt:lpstr>Arial</vt:lpstr>
      <vt:lpstr>Century Schoolbook</vt:lpstr>
      <vt:lpstr>Comic Sans MS</vt:lpstr>
      <vt:lpstr>Consolas</vt:lpstr>
      <vt:lpstr>Symbol</vt:lpstr>
      <vt:lpstr>Times New Roman</vt:lpstr>
      <vt:lpstr>Trebuchet MS</vt:lpstr>
      <vt:lpstr>Tw Cen MT</vt:lpstr>
      <vt:lpstr>Wingdings</vt:lpstr>
      <vt:lpstr>Wingdings 2</vt:lpstr>
      <vt:lpstr>가을</vt:lpstr>
      <vt:lpstr>2_Crayons</vt:lpstr>
      <vt:lpstr>3_Crayons</vt:lpstr>
      <vt:lpstr>4_Crayons</vt:lpstr>
      <vt:lpstr>5_Crayons</vt:lpstr>
      <vt:lpstr>6_Crayons</vt:lpstr>
      <vt:lpstr>PowerPoint 프레젠테이션</vt:lpstr>
      <vt:lpstr>이번 장에서 학습할 내용</vt:lpstr>
      <vt:lpstr>이번 장에서 만들 프로그램</vt:lpstr>
      <vt:lpstr>포인터란?</vt:lpstr>
      <vt:lpstr>메모리의 구조</vt:lpstr>
      <vt:lpstr>변수와 메모리</vt:lpstr>
      <vt:lpstr>변수의 주소</vt:lpstr>
      <vt:lpstr>변수의 주소</vt:lpstr>
      <vt:lpstr>포인터의 선언</vt:lpstr>
      <vt:lpstr>포인터와 변수의 연결</vt:lpstr>
      <vt:lpstr>포인터와 변수</vt:lpstr>
      <vt:lpstr>간접 참조 연산자 </vt:lpstr>
      <vt:lpstr>포인터 연산자</vt:lpstr>
      <vt:lpstr>예제 #1</vt:lpstr>
      <vt:lpstr>예제 #2</vt:lpstr>
      <vt:lpstr>중간 점검</vt:lpstr>
      <vt:lpstr>포인터 연산</vt:lpstr>
      <vt:lpstr>증가 연산 예제</vt:lpstr>
      <vt:lpstr>포인터의 증감 연산</vt:lpstr>
      <vt:lpstr>간접 참조 연산자와 증감 연산자</vt:lpstr>
      <vt:lpstr>함수와 포인터</vt:lpstr>
      <vt:lpstr>함수 호출시 인수 전달 방법</vt:lpstr>
      <vt:lpstr>값에 의한 호출</vt:lpstr>
      <vt:lpstr>참조에 의한 호출</vt:lpstr>
      <vt:lpstr>swap() 함수 #1 </vt:lpstr>
      <vt:lpstr>swap() 함수 #2 </vt:lpstr>
      <vt:lpstr>참고사항</vt:lpstr>
      <vt:lpstr>포인터 사용시 주의점 </vt:lpstr>
      <vt:lpstr>포인터 사용시 주의점 </vt:lpstr>
      <vt:lpstr>포인터 사용시 주의점</vt:lpstr>
      <vt:lpstr>포인터 자료형과 변수의 자료형이 다른 경우</vt:lpstr>
      <vt:lpstr>배열과 포인터</vt:lpstr>
      <vt:lpstr>포인터와 배열</vt:lpstr>
      <vt:lpstr>포인터를 배열처럼 사용</vt:lpstr>
      <vt:lpstr>포인터와 배열</vt:lpstr>
      <vt:lpstr>중간 점검</vt:lpstr>
      <vt:lpstr>어디에 사용될까?</vt:lpstr>
      <vt:lpstr>중간점검</vt:lpstr>
      <vt:lpstr>Lab: 유용한 배열 함수 작성</vt:lpstr>
      <vt:lpstr>Sol:</vt:lpstr>
      <vt:lpstr>Sol:</vt:lpstr>
      <vt:lpstr>Mini Project: 어드벤처 게임 만들기</vt:lpstr>
      <vt:lpstr>Q &amp; A</vt:lpstr>
    </vt:vector>
  </TitlesOfParts>
  <Company>web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11장 포인터</dc:title>
  <dc:creator>web</dc:creator>
  <cp:lastModifiedBy>조종만</cp:lastModifiedBy>
  <cp:revision>162</cp:revision>
  <dcterms:created xsi:type="dcterms:W3CDTF">2007-11-08T01:24:05Z</dcterms:created>
  <dcterms:modified xsi:type="dcterms:W3CDTF">2022-01-04T06:50:37Z</dcterms:modified>
</cp:coreProperties>
</file>